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6" r:id="rId4"/>
    <p:sldId id="260" r:id="rId5"/>
    <p:sldId id="259" r:id="rId6"/>
    <p:sldId id="264" r:id="rId7"/>
    <p:sldId id="273" r:id="rId8"/>
    <p:sldId id="274" r:id="rId9"/>
    <p:sldId id="275" r:id="rId10"/>
    <p:sldId id="268" r:id="rId11"/>
    <p:sldId id="261" r:id="rId12"/>
    <p:sldId id="266" r:id="rId13"/>
    <p:sldId id="267" r:id="rId14"/>
    <p:sldId id="278" r:id="rId15"/>
    <p:sldId id="265" r:id="rId16"/>
    <p:sldId id="270" r:id="rId17"/>
    <p:sldId id="272" r:id="rId18"/>
    <p:sldId id="276"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solidFill>
                  <a:srgbClr val="FF0000"/>
                </a:solidFill>
              </a:rPr>
              <a:t>Kinetic Energy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50800" cap="rnd">
              <a:solidFill>
                <a:schemeClr val="accent1"/>
              </a:solidFill>
              <a:round/>
            </a:ln>
            <a:effectLst/>
          </c:spPr>
          <c:marker>
            <c:symbol val="none"/>
          </c:marker>
          <c:xVal>
            <c:numRef>
              <c:f>Sheet1!$E$11:$E$171</c:f>
              <c:numCache>
                <c:formatCode>0.0</c:formatCode>
                <c:ptCount val="161"/>
                <c:pt idx="0">
                  <c:v>30.000000000000007</c:v>
                </c:pt>
                <c:pt idx="1">
                  <c:v>29.986434384568653</c:v>
                </c:pt>
                <c:pt idx="2">
                  <c:v>29.959308717185074</c:v>
                </c:pt>
                <c:pt idx="3">
                  <c:v>29.918634124805198</c:v>
                </c:pt>
                <c:pt idx="4">
                  <c:v>29.864427297847769</c:v>
                </c:pt>
                <c:pt idx="5">
                  <c:v>29.796710490149987</c:v>
                </c:pt>
                <c:pt idx="6">
                  <c:v>29.715511518864961</c:v>
                </c:pt>
                <c:pt idx="7">
                  <c:v>29.620863764263749</c:v>
                </c:pt>
                <c:pt idx="8">
                  <c:v>29.512806169396026</c:v>
                </c:pt>
                <c:pt idx="9">
                  <c:v>29.391383239554237</c:v>
                </c:pt>
                <c:pt idx="10">
                  <c:v>29.256645041477608</c:v>
                </c:pt>
                <c:pt idx="11">
                  <c:v>29.1086472022238</c:v>
                </c:pt>
                <c:pt idx="12">
                  <c:v>28.947450907627754</c:v>
                </c:pt>
                <c:pt idx="13">
                  <c:v>28.773122900259342</c:v>
                </c:pt>
                <c:pt idx="14">
                  <c:v>28.585735476783743</c:v>
                </c:pt>
                <c:pt idx="15">
                  <c:v>28.385366484621152</c:v>
                </c:pt>
                <c:pt idx="16">
                  <c:v>28.172099317795524</c:v>
                </c:pt>
                <c:pt idx="17">
                  <c:v>27.946022911855369</c:v>
                </c:pt>
                <c:pt idx="18">
                  <c:v>27.707231737743598</c:v>
                </c:pt>
                <c:pt idx="19">
                  <c:v>27.455825794487673</c:v>
                </c:pt>
                <c:pt idx="20">
                  <c:v>27.191910600576108</c:v>
                </c:pt>
                <c:pt idx="21">
                  <c:v>26.915597183882781</c:v>
                </c:pt>
                <c:pt idx="22">
                  <c:v>26.62700206999612</c:v>
                </c:pt>
                <c:pt idx="23">
                  <c:v>26.326247268806902</c:v>
                </c:pt>
                <c:pt idx="24">
                  <c:v>26.013460259205246</c:v>
                </c:pt>
                <c:pt idx="25">
                  <c:v>25.688773971734953</c:v>
                </c:pt>
                <c:pt idx="26">
                  <c:v>25.352326769051714</c:v>
                </c:pt>
                <c:pt idx="27">
                  <c:v>25.004262424030454</c:v>
                </c:pt>
                <c:pt idx="28">
                  <c:v>24.644730095366654</c:v>
                </c:pt>
                <c:pt idx="29">
                  <c:v>24.273884300516887</c:v>
                </c:pt>
                <c:pt idx="30">
                  <c:v>23.891884885824496</c:v>
                </c:pt>
                <c:pt idx="31">
                  <c:v>23.498896993678226</c:v>
                </c:pt>
                <c:pt idx="32">
                  <c:v>23.095091026553867</c:v>
                </c:pt>
                <c:pt idx="33">
                  <c:v>22.680642607792144</c:v>
                </c:pt>
                <c:pt idx="34">
                  <c:v>22.255732538969987</c:v>
                </c:pt>
                <c:pt idx="35">
                  <c:v>21.820546753726713</c:v>
                </c:pt>
                <c:pt idx="36">
                  <c:v>21.375276267912334</c:v>
                </c:pt>
                <c:pt idx="37">
                  <c:v>20.920117125930812</c:v>
                </c:pt>
                <c:pt idx="38">
                  <c:v>20.45527034315835</c:v>
                </c:pt>
                <c:pt idx="39">
                  <c:v>19.98094184432394</c:v>
                </c:pt>
                <c:pt idx="40">
                  <c:v>19.49734239774773</c:v>
                </c:pt>
                <c:pt idx="41">
                  <c:v>19.004687545341739</c:v>
                </c:pt>
                <c:pt idx="42">
                  <c:v>18.503197528286776</c:v>
                </c:pt>
                <c:pt idx="43">
                  <c:v>17.993097208309809</c:v>
                </c:pt>
                <c:pt idx="44">
                  <c:v>17.474615984496609</c:v>
                </c:pt>
                <c:pt idx="45">
                  <c:v>16.947987705585891</c:v>
                </c:pt>
                <c:pt idx="46">
                  <c:v>16.413450577703117</c:v>
                </c:pt>
                <c:pt idx="47">
                  <c:v>15.871247067504232</c:v>
                </c:pt>
                <c:pt idx="48">
                  <c:v>15.321623800712688</c:v>
                </c:pt>
                <c:pt idx="49">
                  <c:v>14.764831456045963</c:v>
                </c:pt>
                <c:pt idx="50">
                  <c:v>14.20112465454155</c:v>
                </c:pt>
                <c:pt idx="51">
                  <c:v>13.630761844305979</c:v>
                </c:pt>
                <c:pt idx="52">
                  <c:v>13.054005180724593</c:v>
                </c:pt>
                <c:pt idx="53">
                  <c:v>12.471120402183862</c:v>
                </c:pt>
                <c:pt idx="54">
                  <c:v>11.882376701372364</c:v>
                </c:pt>
                <c:pt idx="55">
                  <c:v>11.288046592240846</c:v>
                </c:pt>
                <c:pt idx="56">
                  <c:v>10.688405772716065</c:v>
                </c:pt>
                <c:pt idx="57">
                  <c:v>10.083732983277258</c:v>
                </c:pt>
                <c:pt idx="58">
                  <c:v>9.4743098615181935</c:v>
                </c:pt>
                <c:pt idx="59">
                  <c:v>8.8604207928313912</c:v>
                </c:pt>
                <c:pt idx="60">
                  <c:v>8.2423527573647242</c:v>
                </c:pt>
                <c:pt idx="61">
                  <c:v>7.6203951734136117</c:v>
                </c:pt>
                <c:pt idx="62">
                  <c:v>6.9948397374247024</c:v>
                </c:pt>
                <c:pt idx="63">
                  <c:v>6.3659802607991161</c:v>
                </c:pt>
                <c:pt idx="64">
                  <c:v>5.7341125036948748</c:v>
                </c:pt>
                <c:pt idx="65">
                  <c:v>5.0995340060391019</c:v>
                </c:pt>
                <c:pt idx="66">
                  <c:v>4.4625439159708327</c:v>
                </c:pt>
                <c:pt idx="67">
                  <c:v>3.8234428159447966</c:v>
                </c:pt>
                <c:pt idx="68">
                  <c:v>3.1825325467352275</c:v>
                </c:pt>
                <c:pt idx="69">
                  <c:v>2.5401160295866179</c:v>
                </c:pt>
                <c:pt idx="70">
                  <c:v>1.8964970867653344</c:v>
                </c:pt>
                <c:pt idx="71">
                  <c:v>1.251980260772005</c:v>
                </c:pt>
                <c:pt idx="72">
                  <c:v>0.60687063247971063</c:v>
                </c:pt>
                <c:pt idx="73">
                  <c:v>-3.8526361532932207E-2</c:v>
                </c:pt>
                <c:pt idx="74">
                  <c:v>-0.68390511218163574</c:v>
                </c:pt>
                <c:pt idx="75">
                  <c:v>-1.3289600213350523</c:v>
                </c:pt>
                <c:pt idx="76">
                  <c:v>-1.973385685256954</c:v>
                </c:pt>
                <c:pt idx="77">
                  <c:v>-2.6168770777568522</c:v>
                </c:pt>
                <c:pt idx="78">
                  <c:v>-3.2591297327750617</c:v>
                </c:pt>
                <c:pt idx="79">
                  <c:v>-3.89983992613034</c:v>
                </c:pt>
                <c:pt idx="80">
                  <c:v>-4.5387048561614662</c:v>
                </c:pt>
                <c:pt idx="81">
                  <c:v>-5.1754228229982706</c:v>
                </c:pt>
                <c:pt idx="82">
                  <c:v>-5.8096934062028831</c:v>
                </c:pt>
                <c:pt idx="83">
                  <c:v>-6.4412176405280546</c:v>
                </c:pt>
                <c:pt idx="84">
                  <c:v>-7.0696981895465543</c:v>
                </c:pt>
                <c:pt idx="85">
                  <c:v>-7.694839516913544</c:v>
                </c:pt>
                <c:pt idx="86">
                  <c:v>-8.3163480550326963</c:v>
                </c:pt>
                <c:pt idx="87">
                  <c:v>-8.9339323709063887</c:v>
                </c:pt>
                <c:pt idx="88">
                  <c:v>-9.5473033289606644</c:v>
                </c:pt>
                <c:pt idx="89">
                  <c:v>-10.156174250646677</c:v>
                </c:pt>
                <c:pt idx="90">
                  <c:v>-10.760261070631982</c:v>
                </c:pt>
                <c:pt idx="91">
                  <c:v>-11.359282489407262</c:v>
                </c:pt>
                <c:pt idx="92">
                  <c:v>-11.952960122146786</c:v>
                </c:pt>
                <c:pt idx="93">
                  <c:v>-12.54101864367405</c:v>
                </c:pt>
                <c:pt idx="94">
                  <c:v>-13.123185929397563</c:v>
                </c:pt>
                <c:pt idx="95">
                  <c:v>-13.699193192095541</c:v>
                </c:pt>
                <c:pt idx="96">
                  <c:v>-14.268775114442322</c:v>
                </c:pt>
                <c:pt idx="97">
                  <c:v>-14.831669977183509</c:v>
                </c:pt>
                <c:pt idx="98">
                  <c:v>-15.38761978288114</c:v>
                </c:pt>
                <c:pt idx="99">
                  <c:v>-15.936370375164465</c:v>
                </c:pt>
                <c:pt idx="100">
                  <c:v>-16.47767155343621</c:v>
                </c:pt>
                <c:pt idx="101">
                  <c:v>-17.011277182998366</c:v>
                </c:pt>
                <c:pt idx="102">
                  <c:v>-17.5369453005755</c:v>
                </c:pt>
                <c:pt idx="103">
                  <c:v>-18.054438215227343</c:v>
                </c:pt>
                <c:pt idx="104">
                  <c:v>-18.56352260465594</c:v>
                </c:pt>
                <c:pt idx="105">
                  <c:v>-19.063969606925642</c:v>
                </c:pt>
                <c:pt idx="106">
                  <c:v>-19.555554907627087</c:v>
                </c:pt>
                <c:pt idx="107">
                  <c:v>-20.038058822528523</c:v>
                </c:pt>
                <c:pt idx="108">
                  <c:v>-20.511266375769569</c:v>
                </c:pt>
                <c:pt idx="109">
                  <c:v>-20.974967373663919</c:v>
                </c:pt>
                <c:pt idx="110">
                  <c:v>-21.428956474188048</c:v>
                </c:pt>
                <c:pt idx="111">
                  <c:v>-21.873033252243125</c:v>
                </c:pt>
                <c:pt idx="112">
                  <c:v>-22.307002260786764</c:v>
                </c:pt>
                <c:pt idx="113">
                  <c:v>-22.730673087940136</c:v>
                </c:pt>
                <c:pt idx="114">
                  <c:v>-23.143860410183986</c:v>
                </c:pt>
                <c:pt idx="115">
                  <c:v>-23.546384041764469</c:v>
                </c:pt>
                <c:pt idx="116">
                  <c:v>-23.938068980436643</c:v>
                </c:pt>
                <c:pt idx="117">
                  <c:v>-24.318745449679152</c:v>
                </c:pt>
                <c:pt idx="118">
                  <c:v>-24.688248937519127</c:v>
                </c:pt>
                <c:pt idx="119">
                  <c:v>-25.046420232110634</c:v>
                </c:pt>
                <c:pt idx="120">
                  <c:v>-25.393105454213906</c:v>
                </c:pt>
                <c:pt idx="121">
                  <c:v>-25.728156086725591</c:v>
                </c:pt>
                <c:pt idx="122">
                  <c:v>-26.051429001412444</c:v>
                </c:pt>
                <c:pt idx="123">
                  <c:v>-26.362786483002701</c:v>
                </c:pt>
                <c:pt idx="124">
                  <c:v>-26.662096250789897</c:v>
                </c:pt>
                <c:pt idx="125">
                  <c:v>-26.94923147790443</c:v>
                </c:pt>
                <c:pt idx="126">
                  <c:v>-27.224070808407259</c:v>
                </c:pt>
                <c:pt idx="127">
                  <c:v>-27.486498372359293</c:v>
                </c:pt>
                <c:pt idx="128">
                  <c:v>-27.736403799017907</c:v>
                </c:pt>
                <c:pt idx="129">
                  <c:v>-27.973682228309645</c:v>
                </c:pt>
                <c:pt idx="130">
                  <c:v>-28.198234320725195</c:v>
                </c:pt>
                <c:pt idx="131">
                  <c:v>-28.409966265778813</c:v>
                </c:pt>
                <c:pt idx="132">
                  <c:v>-28.608789789170409</c:v>
                </c:pt>
                <c:pt idx="133">
                  <c:v>-28.794622158783586</c:v>
                </c:pt>
                <c:pt idx="134">
                  <c:v>-28.967386189647687</c:v>
                </c:pt>
                <c:pt idx="135">
                  <c:v>-29.12701024798627</c:v>
                </c:pt>
                <c:pt idx="136">
                  <c:v>-29.27342825446804</c:v>
                </c:pt>
                <c:pt idx="137">
                  <c:v>-29.406579686769895</c:v>
                </c:pt>
                <c:pt idx="138">
                  <c:v>-29.526409581554521</c:v>
                </c:pt>
                <c:pt idx="139">
                  <c:v>-29.632868535957819</c:v>
                </c:pt>
                <c:pt idx="140">
                  <c:v>-29.725912708673441</c:v>
                </c:pt>
                <c:pt idx="141">
                  <c:v>-29.805503820714147</c:v>
                </c:pt>
                <c:pt idx="142">
                  <c:v>-29.871609155920975</c:v>
                </c:pt>
                <c:pt idx="143">
                  <c:v>-29.924201561283009</c:v>
                </c:pt>
                <c:pt idx="144">
                  <c:v>-29.963259447121676</c:v>
                </c:pt>
                <c:pt idx="145">
                  <c:v>-29.988766787184577</c:v>
                </c:pt>
                <c:pt idx="146">
                  <c:v>-30.000713118684956</c:v>
                </c:pt>
                <c:pt idx="147">
                  <c:v>-29.999093542313471</c:v>
                </c:pt>
                <c:pt idx="148">
                  <c:v>-29.983908722239931</c:v>
                </c:pt>
                <c:pt idx="149">
                  <c:v>-29.955164886113245</c:v>
                </c:pt>
                <c:pt idx="150">
                  <c:v>-29.912873825058323</c:v>
                </c:pt>
                <c:pt idx="151">
                  <c:v>-29.857052893659656</c:v>
                </c:pt>
                <c:pt idx="152">
                  <c:v>-29.787725009911657</c:v>
                </c:pt>
                <c:pt idx="153">
                  <c:v>-29.704918655106852</c:v>
                </c:pt>
                <c:pt idx="154">
                  <c:v>-29.608667873623634</c:v>
                </c:pt>
                <c:pt idx="155">
                  <c:v>-29.499012272566539</c:v>
                </c:pt>
                <c:pt idx="156">
                  <c:v>-29.375997021202853</c:v>
                </c:pt>
                <c:pt idx="157">
                  <c:v>-29.239672850130944</c:v>
                </c:pt>
                <c:pt idx="158">
                  <c:v>-29.090096050106961</c:v>
                </c:pt>
                <c:pt idx="159">
                  <c:v>-28.927328470448693</c:v>
                </c:pt>
                <c:pt idx="160">
                  <c:v>-28.751437516927087</c:v>
                </c:pt>
              </c:numCache>
            </c:numRef>
          </c:xVal>
          <c:yVal>
            <c:numRef>
              <c:f>Sheet1!$H$11:$H$169</c:f>
              <c:numCache>
                <c:formatCode>0.0</c:formatCode>
                <c:ptCount val="159"/>
                <c:pt idx="0">
                  <c:v>0</c:v>
                </c:pt>
                <c:pt idx="1">
                  <c:v>8.0500341437120184E-4</c:v>
                </c:pt>
                <c:pt idx="2">
                  <c:v>3.2186932130041771E-3</c:v>
                </c:pt>
                <c:pt idx="3">
                  <c:v>7.237109417262709E-3</c:v>
                </c:pt>
                <c:pt idx="4">
                  <c:v>1.2853656583201483E-2</c:v>
                </c:pt>
                <c:pt idx="5">
                  <c:v>2.0059110597696259E-2</c:v>
                </c:pt>
                <c:pt idx="6">
                  <c:v>2.8841628223777754E-2</c:v>
                </c:pt>
                <c:pt idx="7">
                  <c:v>3.9186759425539869E-2</c:v>
                </c:pt>
                <c:pt idx="8">
                  <c:v>5.1077462511127138E-2</c:v>
                </c:pt>
                <c:pt idx="9">
                  <c:v>6.4494122140036914E-2</c:v>
                </c:pt>
                <c:pt idx="10">
                  <c:v>7.9414570248210178E-2</c:v>
                </c:pt>
                <c:pt idx="11">
                  <c:v>9.5814109951048623E-2</c:v>
                </c:pt>
                <c:pt idx="12">
                  <c:v>0.11366554249049926</c:v>
                </c:pt>
                <c:pt idx="13">
                  <c:v>0.1329391972976148</c:v>
                </c:pt>
                <c:pt idx="14">
                  <c:v>0.15360296524644831</c:v>
                </c:pt>
                <c:pt idx="15">
                  <c:v>0.17562233517870235</c:v>
                </c:pt>
                <c:pt idx="16">
                  <c:v>0.19896043378115849</c:v>
                </c:pt>
                <c:pt idx="17">
                  <c:v>0.2235780688994945</c:v>
                </c:pt>
                <c:pt idx="18">
                  <c:v>0.24943377637259459</c:v>
                </c:pt>
                <c:pt idx="19">
                  <c:v>0.27648387047082373</c:v>
                </c:pt>
                <c:pt idx="20">
                  <c:v>0.3046824980199106</c:v>
                </c:pt>
                <c:pt idx="21">
                  <c:v>0.33398169628903818</c:v>
                </c:pt>
                <c:pt idx="22">
                  <c:v>0.36433145471742601</c:v>
                </c:pt>
                <c:pt idx="23">
                  <c:v>0.39567978054808894</c:v>
                </c:pt>
                <c:pt idx="24">
                  <c:v>0.42797276843054849</c:v>
                </c:pt>
                <c:pt idx="25">
                  <c:v>0.46115467404604377</c:v>
                </c:pt>
                <c:pt idx="26">
                  <c:v>0.49516799179924093</c:v>
                </c:pt>
                <c:pt idx="27">
                  <c:v>0.529953536609579</c:v>
                </c:pt>
                <c:pt idx="28">
                  <c:v>0.56545052982323674</c:v>
                </c:pt>
                <c:pt idx="29">
                  <c:v>0.60159668925328225</c:v>
                </c:pt>
                <c:pt idx="30">
                  <c:v>0.63832832334092038</c:v>
                </c:pt>
                <c:pt idx="31">
                  <c:v>0.67558042941493301</c:v>
                </c:pt>
                <c:pt idx="32">
                  <c:v>0.71328679600946021</c:v>
                </c:pt>
                <c:pt idx="33">
                  <c:v>0.75138010918229936</c:v>
                </c:pt>
                <c:pt idx="34">
                  <c:v>0.78979206275695024</c:v>
                </c:pt>
                <c:pt idx="35">
                  <c:v>0.82845347239183231</c:v>
                </c:pt>
                <c:pt idx="36">
                  <c:v>0.86729439335954284</c:v>
                </c:pt>
                <c:pt idx="37">
                  <c:v>0.9062442418978105</c:v>
                </c:pt>
                <c:pt idx="38">
                  <c:v>0.94523191997208966</c:v>
                </c:pt>
                <c:pt idx="39">
                  <c:v>0.98418594326763931</c:v>
                </c:pt>
                <c:pt idx="40">
                  <c:v>1.0230345722066039</c:v>
                </c:pt>
                <c:pt idx="41">
                  <c:v>1.0617059457632001</c:v>
                </c:pt>
                <c:pt idx="42">
                  <c:v>1.1001282178277989</c:v>
                </c:pt>
                <c:pt idx="43">
                  <c:v>1.1382296958486031</c:v>
                </c:pt>
                <c:pt idx="44">
                  <c:v>1.1759389814579786</c:v>
                </c:pt>
                <c:pt idx="45">
                  <c:v>1.2131851127694353</c:v>
                </c:pt>
                <c:pt idx="46">
                  <c:v>1.2498977080109785</c:v>
                </c:pt>
                <c:pt idx="47">
                  <c:v>1.2860071101412249</c:v>
                </c:pt>
                <c:pt idx="48">
                  <c:v>1.3214445320764929</c:v>
                </c:pt>
                <c:pt idx="49">
                  <c:v>1.3561422021401941</c:v>
                </c:pt>
                <c:pt idx="50">
                  <c:v>1.3900335093304625</c:v>
                </c:pt>
                <c:pt idx="51">
                  <c:v>1.4230531479882003</c:v>
                </c:pt>
                <c:pt idx="52">
                  <c:v>1.455137261435788</c:v>
                </c:pt>
                <c:pt idx="53">
                  <c:v>1.4862235841467171</c:v>
                </c:pt>
                <c:pt idx="54">
                  <c:v>1.5162515819984996</c:v>
                </c:pt>
                <c:pt idx="55">
                  <c:v>1.5451625901555575</c:v>
                </c:pt>
                <c:pt idx="56">
                  <c:v>1.572899948125418</c:v>
                </c:pt>
                <c:pt idx="57">
                  <c:v>1.5994091315306453</c:v>
                </c:pt>
                <c:pt idx="58">
                  <c:v>1.6246378801404933</c:v>
                </c:pt>
                <c:pt idx="59">
                  <c:v>1.6485363217104048</c:v>
                </c:pt>
                <c:pt idx="60">
                  <c:v>1.6710570911842255</c:v>
                </c:pt>
                <c:pt idx="61">
                  <c:v>1.6921554448233167</c:v>
                </c:pt>
                <c:pt idx="62">
                  <c:v>1.7117893688387407</c:v>
                </c:pt>
                <c:pt idx="63">
                  <c:v>1.7299196821172147</c:v>
                </c:pt>
                <c:pt idx="64">
                  <c:v>1.7465101326486139</c:v>
                </c:pt>
                <c:pt idx="65">
                  <c:v>1.761527487282363</c:v>
                </c:pt>
                <c:pt idx="66">
                  <c:v>1.7749416144619874</c:v>
                </c:pt>
                <c:pt idx="67">
                  <c:v>1.7867255596112792</c:v>
                </c:pt>
                <c:pt idx="68">
                  <c:v>1.7968556128718776</c:v>
                </c:pt>
                <c:pt idx="69">
                  <c:v>1.8053113689203695</c:v>
                </c:pt>
                <c:pt idx="70">
                  <c:v>1.8120757786231327</c:v>
                </c:pt>
                <c:pt idx="71">
                  <c:v>1.8171351923188905</c:v>
                </c:pt>
                <c:pt idx="72">
                  <c:v>1.8204793945520918</c:v>
                </c:pt>
                <c:pt idx="73">
                  <c:v>1.8221016301146009</c:v>
                </c:pt>
                <c:pt idx="74">
                  <c:v>1.8219986212885066</c:v>
                </c:pt>
                <c:pt idx="75">
                  <c:v>1.8201705762189031</c:v>
                </c:pt>
                <c:pt idx="76">
                  <c:v>1.8166211883820749</c:v>
                </c:pt>
                <c:pt idx="77">
                  <c:v>1.8113576271512637</c:v>
                </c:pt>
                <c:pt idx="78">
                  <c:v>1.8043905194989973</c:v>
                </c:pt>
                <c:pt idx="79">
                  <c:v>1.795733922911448</c:v>
                </c:pt>
                <c:pt idx="80">
                  <c:v>1.7854052896262733</c:v>
                </c:pt>
                <c:pt idx="81">
                  <c:v>1.773425422340617</c:v>
                </c:pt>
                <c:pt idx="82">
                  <c:v>1.7598184215701735</c:v>
                </c:pt>
                <c:pt idx="83">
                  <c:v>1.7446116248732273</c:v>
                </c:pt>
                <c:pt idx="84">
                  <c:v>1.7278355381851127</c:v>
                </c:pt>
                <c:pt idx="85">
                  <c:v>1.7095237595384816</c:v>
                </c:pt>
                <c:pt idx="86">
                  <c:v>1.6897128954728264</c:v>
                </c:pt>
                <c:pt idx="87">
                  <c:v>1.6684424704627991</c:v>
                </c:pt>
                <c:pt idx="88">
                  <c:v>1.6457548297188014</c:v>
                </c:pt>
                <c:pt idx="89">
                  <c:v>1.6216950357349711</c:v>
                </c:pt>
                <c:pt idx="90">
                  <c:v>1.5963107589789498</c:v>
                </c:pt>
                <c:pt idx="91">
                  <c:v>1.569652163134599</c:v>
                </c:pt>
                <c:pt idx="92">
                  <c:v>1.5417717853230744</c:v>
                </c:pt>
                <c:pt idx="93">
                  <c:v>1.512724411739313</c:v>
                </c:pt>
                <c:pt idx="94">
                  <c:v>1.4825669491500022</c:v>
                </c:pt>
                <c:pt idx="95">
                  <c:v>1.4513582927055533</c:v>
                </c:pt>
                <c:pt idx="96">
                  <c:v>1.4191591905223941</c:v>
                </c:pt>
                <c:pt idx="97">
                  <c:v>1.3860321054931861</c:v>
                </c:pt>
                <c:pt idx="98">
                  <c:v>1.3520410747813578</c:v>
                </c:pt>
                <c:pt idx="99">
                  <c:v>1.3172515674527001</c:v>
                </c:pt>
                <c:pt idx="100">
                  <c:v>1.281730340690834</c:v>
                </c:pt>
                <c:pt idx="101">
                  <c:v>1.2455452950352137</c:v>
                </c:pt>
                <c:pt idx="102">
                  <c:v>1.2087653290700908</c:v>
                </c:pt>
                <c:pt idx="103">
                  <c:v>1.1714601939807088</c:v>
                </c:pt>
                <c:pt idx="104">
                  <c:v>1.1337003483790373</c:v>
                </c:pt>
                <c:pt idx="105">
                  <c:v>1.0955568137857838</c:v>
                </c:pt>
                <c:pt idx="106">
                  <c:v>1.0571010311383586</c:v>
                </c:pt>
                <c:pt idx="107">
                  <c:v>1.0184047186761558</c:v>
                </c:pt>
                <c:pt idx="108">
                  <c:v>0.97953973153505303</c:v>
                </c:pt>
                <c:pt idx="109">
                  <c:v>0.94057792336265211</c:v>
                </c:pt>
                <c:pt idx="110">
                  <c:v>0.90159101024465804</c:v>
                </c:pt>
                <c:pt idx="111">
                  <c:v>0.86265043721106371</c:v>
                </c:pt>
                <c:pt idx="112">
                  <c:v>0.82382724756871129</c:v>
                </c:pt>
                <c:pt idx="113">
                  <c:v>0.78519195528443764</c:v>
                </c:pt>
                <c:pt idx="114">
                  <c:v>0.74681442062062597</c:v>
                </c:pt>
                <c:pt idx="115">
                  <c:v>0.70876372920265795</c:v>
                </c:pt>
                <c:pt idx="116">
                  <c:v>0.67110807467571121</c:v>
                </c:pt>
                <c:pt idx="117">
                  <c:v>0.63391464508668405</c:v>
                </c:pt>
                <c:pt idx="118">
                  <c:v>0.59724951310588648</c:v>
                </c:pt>
                <c:pt idx="119">
                  <c:v>0.56117753018267025</c:v>
                </c:pt>
                <c:pt idx="120">
                  <c:v>0.52576222470945444</c:v>
                </c:pt>
                <c:pt idx="121">
                  <c:v>0.49106570424977741</c:v>
                </c:pt>
                <c:pt idx="122">
                  <c:v>0.45714856186814368</c:v>
                </c:pt>
                <c:pt idx="123">
                  <c:v>0.42406978658262318</c:v>
                </c:pt>
                <c:pt idx="124">
                  <c:v>0.39188667794547899</c:v>
                </c:pt>
                <c:pt idx="125">
                  <c:v>0.36065476474258951</c:v>
                </c:pt>
                <c:pt idx="126">
                  <c:v>0.33042772778916596</c:v>
                </c:pt>
                <c:pt idx="127">
                  <c:v>0.30125732678726108</c:v>
                </c:pt>
                <c:pt idx="128">
                  <c:v>0.27319333119986067</c:v>
                </c:pt>
                <c:pt idx="129">
                  <c:v>0.24628345508695984</c:v>
                </c:pt>
                <c:pt idx="130">
                  <c:v>0.2205732958409525</c:v>
                </c:pt>
                <c:pt idx="131">
                  <c:v>0.19610627675191503</c:v>
                </c:pt>
                <c:pt idx="132">
                  <c:v>0.17292359332791429</c:v>
                </c:pt>
                <c:pt idx="133">
                  <c:v>0.1510641632913152</c:v>
                </c:pt>
                <c:pt idx="134">
                  <c:v>0.13056458016915765</c:v>
                </c:pt>
                <c:pt idx="135">
                  <c:v>0.11145907039399879</c:v>
                </c:pt>
                <c:pt idx="136">
                  <c:v>9.3779453831112414E-2</c:v>
                </c:pt>
                <c:pt idx="137">
                  <c:v>7.7555107648573138E-2</c:v>
                </c:pt>
                <c:pt idx="138">
                  <c:v>6.2812933448457842E-2</c:v>
                </c:pt>
                <c:pt idx="139">
                  <c:v>4.9577327580119769E-2</c:v>
                </c:pt>
                <c:pt idx="140">
                  <c:v>3.7870154560162808E-2</c:v>
                </c:pt>
                <c:pt idx="141">
                  <c:v>2.7710723528295851E-2</c:v>
                </c:pt>
                <c:pt idx="142">
                  <c:v>1.911576767360447E-2</c:v>
                </c:pt>
                <c:pt idx="143">
                  <c:v>1.2099426571865406E-2</c:v>
                </c:pt>
                <c:pt idx="144">
                  <c:v>6.6732313812651002E-3</c:v>
                </c:pt>
                <c:pt idx="145">
                  <c:v>2.8460928511857531E-3</c:v>
                </c:pt>
                <c:pt idx="146">
                  <c:v>6.2429210650545466E-4</c:v>
                </c:pt>
                <c:pt idx="147">
                  <c:v>1.1474178035704171E-5</c:v>
                </c:pt>
                <c:pt idx="148">
                  <c:v>1.0086442582020862E-3</c:v>
                </c:pt>
                <c:pt idx="149">
                  <c:v>3.614166669771956E-3</c:v>
                </c:pt>
                <c:pt idx="150">
                  <c:v>7.8237665442566599E-3</c:v>
                </c:pt>
                <c:pt idx="151">
                  <c:v>1.3630534215474064E-2</c:v>
                </c:pt>
                <c:pt idx="152">
                  <c:v>2.1024932342559116E-2</c:v>
                </c:pt>
                <c:pt idx="153">
                  <c:v>2.9994805785364925E-2</c:v>
                </c:pt>
                <c:pt idx="154">
                  <c:v>4.0525394263614428E-2</c:v>
                </c:pt>
                <c:pt idx="155">
                  <c:v>5.2599347839253484E-2</c:v>
                </c:pt>
                <c:pt idx="156">
                  <c:v>6.6196745269132357E-2</c:v>
                </c:pt>
                <c:pt idx="157">
                  <c:v>8.1295115282317046E-2</c:v>
                </c:pt>
                <c:pt idx="158">
                  <c:v>9.7869460842920891E-2</c:v>
                </c:pt>
              </c:numCache>
            </c:numRef>
          </c:yVal>
          <c:smooth val="1"/>
          <c:extLst>
            <c:ext xmlns:c16="http://schemas.microsoft.com/office/drawing/2014/chart" uri="{C3380CC4-5D6E-409C-BE32-E72D297353CC}">
              <c16:uniqueId val="{00000000-DF64-4735-967C-5745973CA133}"/>
            </c:ext>
          </c:extLst>
        </c:ser>
        <c:dLbls>
          <c:showLegendKey val="0"/>
          <c:showVal val="0"/>
          <c:showCatName val="0"/>
          <c:showSerName val="0"/>
          <c:showPercent val="0"/>
          <c:showBubbleSize val="0"/>
        </c:dLbls>
        <c:axId val="515493384"/>
        <c:axId val="515491088"/>
      </c:scatterChart>
      <c:valAx>
        <c:axId val="515493384"/>
        <c:scaling>
          <c:orientation val="maxMin"/>
        </c:scaling>
        <c:delete val="0"/>
        <c:axPos val="b"/>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15491088"/>
        <c:crosses val="autoZero"/>
        <c:crossBetween val="midCat"/>
      </c:valAx>
      <c:valAx>
        <c:axId val="515491088"/>
        <c:scaling>
          <c:orientation val="minMax"/>
        </c:scaling>
        <c:delete val="0"/>
        <c:axPos val="r"/>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9525" cap="flat" cmpd="sng" algn="ctr">
            <a:solidFill>
              <a:schemeClr val="tx1">
                <a:lumMod val="75000"/>
                <a:lumOff val="25000"/>
                <a:alpha val="89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154933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rgbClr val="FF0000"/>
                </a:solidFill>
                <a:latin typeface="+mn-lt"/>
                <a:ea typeface="+mn-ea"/>
                <a:cs typeface="+mn-cs"/>
              </a:defRPr>
            </a:pPr>
            <a:r>
              <a:rPr lang="en-US" sz="2800">
                <a:solidFill>
                  <a:srgbClr val="FF0000"/>
                </a:solidFill>
              </a:rPr>
              <a:t>Potential Energy</a:t>
            </a:r>
          </a:p>
        </c:rich>
      </c:tx>
      <c:overlay val="0"/>
      <c:spPr>
        <a:noFill/>
        <a:ln>
          <a:noFill/>
        </a:ln>
        <a:effectLst/>
      </c:spPr>
      <c:txPr>
        <a:bodyPr rot="0" spcFirstLastPara="1" vertOverflow="ellipsis" vert="horz" wrap="square" anchor="ctr" anchorCtr="1"/>
        <a:lstStyle/>
        <a:p>
          <a:pPr>
            <a:defRPr sz="2800" b="0" i="0" u="none" strike="noStrike" kern="1200" spc="0" baseline="0">
              <a:solidFill>
                <a:srgbClr val="FF0000"/>
              </a:solidFill>
              <a:latin typeface="+mn-lt"/>
              <a:ea typeface="+mn-ea"/>
              <a:cs typeface="+mn-cs"/>
            </a:defRPr>
          </a:pPr>
          <a:endParaRPr lang="en-US"/>
        </a:p>
      </c:txPr>
    </c:title>
    <c:autoTitleDeleted val="0"/>
    <c:plotArea>
      <c:layout/>
      <c:scatterChart>
        <c:scatterStyle val="smoothMarker"/>
        <c:varyColors val="0"/>
        <c:ser>
          <c:idx val="0"/>
          <c:order val="0"/>
          <c:spPr>
            <a:ln w="50800" cap="rnd">
              <a:solidFill>
                <a:srgbClr val="7030A0"/>
              </a:solidFill>
              <a:round/>
            </a:ln>
            <a:effectLst/>
          </c:spPr>
          <c:marker>
            <c:symbol val="none"/>
          </c:marker>
          <c:xVal>
            <c:numRef>
              <c:f>Sheet1!$E$11:$E$169</c:f>
              <c:numCache>
                <c:formatCode>0.0</c:formatCode>
                <c:ptCount val="159"/>
                <c:pt idx="0">
                  <c:v>30.000000000000007</c:v>
                </c:pt>
                <c:pt idx="1">
                  <c:v>29.986434384568653</c:v>
                </c:pt>
                <c:pt idx="2">
                  <c:v>29.959308717185074</c:v>
                </c:pt>
                <c:pt idx="3">
                  <c:v>29.918634124805198</c:v>
                </c:pt>
                <c:pt idx="4">
                  <c:v>29.864427297847769</c:v>
                </c:pt>
                <c:pt idx="5">
                  <c:v>29.796710490149987</c:v>
                </c:pt>
                <c:pt idx="6">
                  <c:v>29.715511518864961</c:v>
                </c:pt>
                <c:pt idx="7">
                  <c:v>29.620863764263749</c:v>
                </c:pt>
                <c:pt idx="8">
                  <c:v>29.512806169396026</c:v>
                </c:pt>
                <c:pt idx="9">
                  <c:v>29.391383239554237</c:v>
                </c:pt>
                <c:pt idx="10">
                  <c:v>29.256645041477608</c:v>
                </c:pt>
                <c:pt idx="11">
                  <c:v>29.1086472022238</c:v>
                </c:pt>
                <c:pt idx="12">
                  <c:v>28.947450907627754</c:v>
                </c:pt>
                <c:pt idx="13">
                  <c:v>28.773122900259342</c:v>
                </c:pt>
                <c:pt idx="14">
                  <c:v>28.585735476783743</c:v>
                </c:pt>
                <c:pt idx="15">
                  <c:v>28.385366484621152</c:v>
                </c:pt>
                <c:pt idx="16">
                  <c:v>28.172099317795524</c:v>
                </c:pt>
                <c:pt idx="17">
                  <c:v>27.946022911855369</c:v>
                </c:pt>
                <c:pt idx="18">
                  <c:v>27.707231737743598</c:v>
                </c:pt>
                <c:pt idx="19">
                  <c:v>27.455825794487673</c:v>
                </c:pt>
                <c:pt idx="20">
                  <c:v>27.191910600576108</c:v>
                </c:pt>
                <c:pt idx="21">
                  <c:v>26.915597183882781</c:v>
                </c:pt>
                <c:pt idx="22">
                  <c:v>26.62700206999612</c:v>
                </c:pt>
                <c:pt idx="23">
                  <c:v>26.326247268806902</c:v>
                </c:pt>
                <c:pt idx="24">
                  <c:v>26.013460259205246</c:v>
                </c:pt>
                <c:pt idx="25">
                  <c:v>25.688773971734953</c:v>
                </c:pt>
                <c:pt idx="26">
                  <c:v>25.352326769051714</c:v>
                </c:pt>
                <c:pt idx="27">
                  <c:v>25.004262424030454</c:v>
                </c:pt>
                <c:pt idx="28">
                  <c:v>24.644730095366654</c:v>
                </c:pt>
                <c:pt idx="29">
                  <c:v>24.273884300516887</c:v>
                </c:pt>
                <c:pt idx="30">
                  <c:v>23.891884885824496</c:v>
                </c:pt>
                <c:pt idx="31">
                  <c:v>23.498896993678226</c:v>
                </c:pt>
                <c:pt idx="32">
                  <c:v>23.095091026553867</c:v>
                </c:pt>
                <c:pt idx="33">
                  <c:v>22.680642607792144</c:v>
                </c:pt>
                <c:pt idx="34">
                  <c:v>22.255732538969987</c:v>
                </c:pt>
                <c:pt idx="35">
                  <c:v>21.820546753726713</c:v>
                </c:pt>
                <c:pt idx="36">
                  <c:v>21.375276267912334</c:v>
                </c:pt>
                <c:pt idx="37">
                  <c:v>20.920117125930812</c:v>
                </c:pt>
                <c:pt idx="38">
                  <c:v>20.45527034315835</c:v>
                </c:pt>
                <c:pt idx="39">
                  <c:v>19.98094184432394</c:v>
                </c:pt>
                <c:pt idx="40">
                  <c:v>19.49734239774773</c:v>
                </c:pt>
                <c:pt idx="41">
                  <c:v>19.004687545341739</c:v>
                </c:pt>
                <c:pt idx="42">
                  <c:v>18.503197528286776</c:v>
                </c:pt>
                <c:pt idx="43">
                  <c:v>17.993097208309809</c:v>
                </c:pt>
                <c:pt idx="44">
                  <c:v>17.474615984496609</c:v>
                </c:pt>
                <c:pt idx="45">
                  <c:v>16.947987705585891</c:v>
                </c:pt>
                <c:pt idx="46">
                  <c:v>16.413450577703117</c:v>
                </c:pt>
                <c:pt idx="47">
                  <c:v>15.871247067504232</c:v>
                </c:pt>
                <c:pt idx="48">
                  <c:v>15.321623800712688</c:v>
                </c:pt>
                <c:pt idx="49">
                  <c:v>14.764831456045963</c:v>
                </c:pt>
                <c:pt idx="50">
                  <c:v>14.20112465454155</c:v>
                </c:pt>
                <c:pt idx="51">
                  <c:v>13.630761844305979</c:v>
                </c:pt>
                <c:pt idx="52">
                  <c:v>13.054005180724593</c:v>
                </c:pt>
                <c:pt idx="53">
                  <c:v>12.471120402183862</c:v>
                </c:pt>
                <c:pt idx="54">
                  <c:v>11.882376701372364</c:v>
                </c:pt>
                <c:pt idx="55">
                  <c:v>11.288046592240846</c:v>
                </c:pt>
                <c:pt idx="56">
                  <c:v>10.688405772716065</c:v>
                </c:pt>
                <c:pt idx="57">
                  <c:v>10.083732983277258</c:v>
                </c:pt>
                <c:pt idx="58">
                  <c:v>9.4743098615181935</c:v>
                </c:pt>
                <c:pt idx="59">
                  <c:v>8.8604207928313912</c:v>
                </c:pt>
                <c:pt idx="60">
                  <c:v>8.2423527573647242</c:v>
                </c:pt>
                <c:pt idx="61">
                  <c:v>7.6203951734136117</c:v>
                </c:pt>
                <c:pt idx="62">
                  <c:v>6.9948397374247024</c:v>
                </c:pt>
                <c:pt idx="63">
                  <c:v>6.3659802607991161</c:v>
                </c:pt>
                <c:pt idx="64">
                  <c:v>5.7341125036948748</c:v>
                </c:pt>
                <c:pt idx="65">
                  <c:v>5.0995340060391019</c:v>
                </c:pt>
                <c:pt idx="66">
                  <c:v>4.4625439159708327</c:v>
                </c:pt>
                <c:pt idx="67">
                  <c:v>3.8234428159447966</c:v>
                </c:pt>
                <c:pt idx="68">
                  <c:v>3.1825325467352275</c:v>
                </c:pt>
                <c:pt idx="69">
                  <c:v>2.5401160295866179</c:v>
                </c:pt>
                <c:pt idx="70">
                  <c:v>1.8964970867653344</c:v>
                </c:pt>
                <c:pt idx="71">
                  <c:v>1.251980260772005</c:v>
                </c:pt>
                <c:pt idx="72">
                  <c:v>0.60687063247971063</c:v>
                </c:pt>
                <c:pt idx="73">
                  <c:v>-3.8526361532932207E-2</c:v>
                </c:pt>
                <c:pt idx="74">
                  <c:v>-0.68390511218163574</c:v>
                </c:pt>
                <c:pt idx="75">
                  <c:v>-1.3289600213350523</c:v>
                </c:pt>
                <c:pt idx="76">
                  <c:v>-1.973385685256954</c:v>
                </c:pt>
                <c:pt idx="77">
                  <c:v>-2.6168770777568522</c:v>
                </c:pt>
                <c:pt idx="78">
                  <c:v>-3.2591297327750617</c:v>
                </c:pt>
                <c:pt idx="79">
                  <c:v>-3.89983992613034</c:v>
                </c:pt>
                <c:pt idx="80">
                  <c:v>-4.5387048561614662</c:v>
                </c:pt>
                <c:pt idx="81">
                  <c:v>-5.1754228229982706</c:v>
                </c:pt>
                <c:pt idx="82">
                  <c:v>-5.8096934062028831</c:v>
                </c:pt>
                <c:pt idx="83">
                  <c:v>-6.4412176405280546</c:v>
                </c:pt>
                <c:pt idx="84">
                  <c:v>-7.0696981895465543</c:v>
                </c:pt>
                <c:pt idx="85">
                  <c:v>-7.694839516913544</c:v>
                </c:pt>
                <c:pt idx="86">
                  <c:v>-8.3163480550326963</c:v>
                </c:pt>
                <c:pt idx="87">
                  <c:v>-8.9339323709063887</c:v>
                </c:pt>
                <c:pt idx="88">
                  <c:v>-9.5473033289606644</c:v>
                </c:pt>
                <c:pt idx="89">
                  <c:v>-10.156174250646677</c:v>
                </c:pt>
                <c:pt idx="90">
                  <c:v>-10.760261070631982</c:v>
                </c:pt>
                <c:pt idx="91">
                  <c:v>-11.359282489407262</c:v>
                </c:pt>
                <c:pt idx="92">
                  <c:v>-11.952960122146786</c:v>
                </c:pt>
                <c:pt idx="93">
                  <c:v>-12.54101864367405</c:v>
                </c:pt>
                <c:pt idx="94">
                  <c:v>-13.123185929397563</c:v>
                </c:pt>
                <c:pt idx="95">
                  <c:v>-13.699193192095541</c:v>
                </c:pt>
                <c:pt idx="96">
                  <c:v>-14.268775114442322</c:v>
                </c:pt>
                <c:pt idx="97">
                  <c:v>-14.831669977183509</c:v>
                </c:pt>
                <c:pt idx="98">
                  <c:v>-15.38761978288114</c:v>
                </c:pt>
                <c:pt idx="99">
                  <c:v>-15.936370375164465</c:v>
                </c:pt>
                <c:pt idx="100">
                  <c:v>-16.47767155343621</c:v>
                </c:pt>
                <c:pt idx="101">
                  <c:v>-17.011277182998366</c:v>
                </c:pt>
                <c:pt idx="102">
                  <c:v>-17.5369453005755</c:v>
                </c:pt>
                <c:pt idx="103">
                  <c:v>-18.054438215227343</c:v>
                </c:pt>
                <c:pt idx="104">
                  <c:v>-18.56352260465594</c:v>
                </c:pt>
                <c:pt idx="105">
                  <c:v>-19.063969606925642</c:v>
                </c:pt>
                <c:pt idx="106">
                  <c:v>-19.555554907627087</c:v>
                </c:pt>
                <c:pt idx="107">
                  <c:v>-20.038058822528523</c:v>
                </c:pt>
                <c:pt idx="108">
                  <c:v>-20.511266375769569</c:v>
                </c:pt>
                <c:pt idx="109">
                  <c:v>-20.974967373663919</c:v>
                </c:pt>
                <c:pt idx="110">
                  <c:v>-21.428956474188048</c:v>
                </c:pt>
                <c:pt idx="111">
                  <c:v>-21.873033252243125</c:v>
                </c:pt>
                <c:pt idx="112">
                  <c:v>-22.307002260786764</c:v>
                </c:pt>
                <c:pt idx="113">
                  <c:v>-22.730673087940136</c:v>
                </c:pt>
                <c:pt idx="114">
                  <c:v>-23.143860410183986</c:v>
                </c:pt>
                <c:pt idx="115">
                  <c:v>-23.546384041764469</c:v>
                </c:pt>
                <c:pt idx="116">
                  <c:v>-23.938068980436643</c:v>
                </c:pt>
                <c:pt idx="117">
                  <c:v>-24.318745449679152</c:v>
                </c:pt>
                <c:pt idx="118">
                  <c:v>-24.688248937519127</c:v>
                </c:pt>
                <c:pt idx="119">
                  <c:v>-25.046420232110634</c:v>
                </c:pt>
                <c:pt idx="120">
                  <c:v>-25.393105454213906</c:v>
                </c:pt>
                <c:pt idx="121">
                  <c:v>-25.728156086725591</c:v>
                </c:pt>
                <c:pt idx="122">
                  <c:v>-26.051429001412444</c:v>
                </c:pt>
                <c:pt idx="123">
                  <c:v>-26.362786483002701</c:v>
                </c:pt>
                <c:pt idx="124">
                  <c:v>-26.662096250789897</c:v>
                </c:pt>
                <c:pt idx="125">
                  <c:v>-26.94923147790443</c:v>
                </c:pt>
                <c:pt idx="126">
                  <c:v>-27.224070808407259</c:v>
                </c:pt>
                <c:pt idx="127">
                  <c:v>-27.486498372359293</c:v>
                </c:pt>
                <c:pt idx="128">
                  <c:v>-27.736403799017907</c:v>
                </c:pt>
                <c:pt idx="129">
                  <c:v>-27.973682228309645</c:v>
                </c:pt>
                <c:pt idx="130">
                  <c:v>-28.198234320725195</c:v>
                </c:pt>
                <c:pt idx="131">
                  <c:v>-28.409966265778813</c:v>
                </c:pt>
                <c:pt idx="132">
                  <c:v>-28.608789789170409</c:v>
                </c:pt>
                <c:pt idx="133">
                  <c:v>-28.794622158783586</c:v>
                </c:pt>
                <c:pt idx="134">
                  <c:v>-28.967386189647687</c:v>
                </c:pt>
                <c:pt idx="135">
                  <c:v>-29.12701024798627</c:v>
                </c:pt>
                <c:pt idx="136">
                  <c:v>-29.27342825446804</c:v>
                </c:pt>
                <c:pt idx="137">
                  <c:v>-29.406579686769895</c:v>
                </c:pt>
                <c:pt idx="138">
                  <c:v>-29.526409581554521</c:v>
                </c:pt>
                <c:pt idx="139">
                  <c:v>-29.632868535957819</c:v>
                </c:pt>
                <c:pt idx="140">
                  <c:v>-29.725912708673441</c:v>
                </c:pt>
                <c:pt idx="141">
                  <c:v>-29.805503820714147</c:v>
                </c:pt>
                <c:pt idx="142">
                  <c:v>-29.871609155920975</c:v>
                </c:pt>
                <c:pt idx="143">
                  <c:v>-29.924201561283009</c:v>
                </c:pt>
                <c:pt idx="144">
                  <c:v>-29.963259447121676</c:v>
                </c:pt>
                <c:pt idx="145">
                  <c:v>-29.988766787184577</c:v>
                </c:pt>
                <c:pt idx="146">
                  <c:v>-30.000713118684956</c:v>
                </c:pt>
                <c:pt idx="147">
                  <c:v>-29.999093542313471</c:v>
                </c:pt>
                <c:pt idx="148">
                  <c:v>-29.983908722239931</c:v>
                </c:pt>
                <c:pt idx="149">
                  <c:v>-29.955164886113245</c:v>
                </c:pt>
                <c:pt idx="150">
                  <c:v>-29.912873825058323</c:v>
                </c:pt>
                <c:pt idx="151">
                  <c:v>-29.857052893659656</c:v>
                </c:pt>
                <c:pt idx="152">
                  <c:v>-29.787725009911657</c:v>
                </c:pt>
                <c:pt idx="153">
                  <c:v>-29.704918655106852</c:v>
                </c:pt>
                <c:pt idx="154">
                  <c:v>-29.608667873623634</c:v>
                </c:pt>
                <c:pt idx="155">
                  <c:v>-29.499012272566539</c:v>
                </c:pt>
                <c:pt idx="156">
                  <c:v>-29.375997021202853</c:v>
                </c:pt>
                <c:pt idx="157">
                  <c:v>-29.239672850130944</c:v>
                </c:pt>
                <c:pt idx="158">
                  <c:v>-29.090096050106961</c:v>
                </c:pt>
              </c:numCache>
            </c:numRef>
          </c:xVal>
          <c:yVal>
            <c:numRef>
              <c:f>Sheet1!$I$11:$I$169</c:f>
              <c:numCache>
                <c:formatCode>0.0</c:formatCode>
                <c:ptCount val="159"/>
                <c:pt idx="0">
                  <c:v>1.8220628344720318</c:v>
                </c:pt>
                <c:pt idx="1">
                  <c:v>1.8204531577807384</c:v>
                </c:pt>
                <c:pt idx="2">
                  <c:v>1.8172364449710017</c:v>
                </c:pt>
                <c:pt idx="3">
                  <c:v>1.8124179744776043</c:v>
                </c:pt>
                <c:pt idx="4">
                  <c:v>1.8060056571666241</c:v>
                </c:pt>
                <c:pt idx="5">
                  <c:v>1.7980100281674201</c:v>
                </c:pt>
                <c:pt idx="6">
                  <c:v>1.7884442359410873</c:v>
                </c:pt>
                <c:pt idx="7">
                  <c:v>1.7773240285509271</c:v>
                </c:pt>
                <c:pt idx="8">
                  <c:v>1.7646677370924646</c:v>
                </c:pt>
                <c:pt idx="9">
                  <c:v>1.750496256233145</c:v>
                </c:pt>
                <c:pt idx="10">
                  <c:v>1.7348330218047856</c:v>
                </c:pt>
                <c:pt idx="11">
                  <c:v>1.7177039853856098</c:v>
                </c:pt>
                <c:pt idx="12">
                  <c:v>1.6991375858029816</c:v>
                </c:pt>
                <c:pt idx="13">
                  <c:v>1.6791647174830917</c:v>
                </c:pt>
                <c:pt idx="14">
                  <c:v>1.657818695569885</c:v>
                </c:pt>
                <c:pt idx="15">
                  <c:v>1.6351352177323761</c:v>
                </c:pt>
                <c:pt idx="16">
                  <c:v>1.611152322577416</c:v>
                </c:pt>
                <c:pt idx="17">
                  <c:v>1.5859103445839455</c:v>
                </c:pt>
                <c:pt idx="18">
                  <c:v>1.5594518654747755</c:v>
                </c:pt>
                <c:pt idx="19">
                  <c:v>1.5318216619432619</c:v>
                </c:pt>
                <c:pt idx="20">
                  <c:v>1.5030666496545528</c:v>
                </c:pt>
                <c:pt idx="21">
                  <c:v>1.4732358234448668</c:v>
                </c:pt>
                <c:pt idx="22">
                  <c:v>1.4423801936471428</c:v>
                </c:pt>
                <c:pt idx="23">
                  <c:v>1.4105527184776978</c:v>
                </c:pt>
                <c:pt idx="24">
                  <c:v>1.3778082324260854</c:v>
                </c:pt>
                <c:pt idx="25">
                  <c:v>1.3442033705992209</c:v>
                </c:pt>
                <c:pt idx="26">
                  <c:v>1.3097964889810694</c:v>
                </c:pt>
                <c:pt idx="27">
                  <c:v>1.2746475805806945</c:v>
                </c:pt>
                <c:pt idx="28">
                  <c:v>1.2388181874542497</c:v>
                </c:pt>
                <c:pt idx="29">
                  <c:v>1.2023713086005259</c:v>
                </c:pt>
                <c:pt idx="30">
                  <c:v>1.1653713037449691</c:v>
                </c:pt>
                <c:pt idx="31">
                  <c:v>1.1278837930433667</c:v>
                </c:pt>
                <c:pt idx="32">
                  <c:v>1.0899755527539785</c:v>
                </c:pt>
                <c:pt idx="33">
                  <c:v>1.051714406945278</c:v>
                </c:pt>
                <c:pt idx="34">
                  <c:v>1.0131691153259137</c:v>
                </c:pt>
                <c:pt idx="35">
                  <c:v>0.97440925730364647</c:v>
                </c:pt>
                <c:pt idx="36">
                  <c:v>0.93550511240094991</c:v>
                </c:pt>
                <c:pt idx="37">
                  <c:v>0.8965275371764303</c:v>
                </c:pt>
                <c:pt idx="38">
                  <c:v>0.85754783882312857</c:v>
                </c:pt>
                <c:pt idx="39">
                  <c:v>0.81863764563702546</c:v>
                </c:pt>
                <c:pt idx="40">
                  <c:v>0.7798687745714421</c:v>
                </c:pt>
                <c:pt idx="41">
                  <c:v>0.74131309611539464</c:v>
                </c:pt>
                <c:pt idx="42">
                  <c:v>0.70304239675622959</c:v>
                </c:pt>
                <c:pt idx="43">
                  <c:v>0.66512823930870013</c:v>
                </c:pt>
                <c:pt idx="44">
                  <c:v>0.62764182141405378</c:v>
                </c:pt>
                <c:pt idx="45">
                  <c:v>0.59065383253337878</c:v>
                </c:pt>
                <c:pt idx="46">
                  <c:v>0.55423430977924149</c:v>
                </c:pt>
                <c:pt idx="47">
                  <c:v>0.51845249294852458</c:v>
                </c:pt>
                <c:pt idx="48">
                  <c:v>0.4833766791367875</c:v>
                </c:pt>
                <c:pt idx="49">
                  <c:v>0.44907407733075111</c:v>
                </c:pt>
                <c:pt idx="50">
                  <c:v>0.41561066339003538</c:v>
                </c:pt>
                <c:pt idx="51">
                  <c:v>0.38305103584213107</c:v>
                </c:pt>
                <c:pt idx="52">
                  <c:v>0.35145827292565457</c:v>
                </c:pt>
                <c:pt idx="53">
                  <c:v>0.3208937913257337</c:v>
                </c:pt>
                <c:pt idx="54">
                  <c:v>0.2914172070523513</c:v>
                </c:pt>
                <c:pt idx="55">
                  <c:v>0.26308619891684337</c:v>
                </c:pt>
                <c:pt idx="56">
                  <c:v>0.23595637506398681</c:v>
                </c:pt>
                <c:pt idx="57">
                  <c:v>0.21008114301676173</c:v>
                </c:pt>
                <c:pt idx="58">
                  <c:v>0.18551158368800813</c:v>
                </c:pt>
                <c:pt idx="59">
                  <c:v>0.16229632980781261</c:v>
                </c:pt>
                <c:pt idx="60">
                  <c:v>0.14048144920736583</c:v>
                </c:pt>
                <c:pt idx="61">
                  <c:v>0.12011033338944443</c:v>
                </c:pt>
                <c:pt idx="62">
                  <c:v>0.10122359180234497</c:v>
                </c:pt>
                <c:pt idx="63">
                  <c:v>8.3858952218346161E-2</c:v>
                </c:pt>
                <c:pt idx="64">
                  <c:v>6.8051167599403328E-2</c:v>
                </c:pt>
                <c:pt idx="65">
                  <c:v>5.3831929812039547E-2</c:v>
                </c:pt>
                <c:pt idx="66">
                  <c:v>4.1229790530314503E-2</c:v>
                </c:pt>
                <c:pt idx="67">
                  <c:v>3.0270089640517028E-2</c:v>
                </c:pt>
                <c:pt idx="68">
                  <c:v>2.0974891433775511E-2</c:v>
                </c:pt>
                <c:pt idx="69">
                  <c:v>1.3362928843699606E-2</c:v>
                </c:pt>
                <c:pt idx="70">
                  <c:v>7.449555955071574E-3</c:v>
                </c:pt>
                <c:pt idx="71">
                  <c:v>3.2467089772207913E-3</c:v>
                </c:pt>
                <c:pt idx="72">
                  <c:v>7.628758419091497E-4</c:v>
                </c:pt>
                <c:pt idx="73">
                  <c:v>3.074550665616016E-6</c:v>
                </c:pt>
                <c:pt idx="74">
                  <c:v>9.6884036082123259E-4</c:v>
                </c:pt>
                <c:pt idx="75">
                  <c:v>3.6582218631320274E-3</c:v>
                </c:pt>
                <c:pt idx="76">
                  <c:v>8.0657859672097487E-3</c:v>
                </c:pt>
                <c:pt idx="77">
                  <c:v>1.418263177415291E-2</c:v>
                </c:pt>
                <c:pt idx="78">
                  <c:v>2.1996413279117277E-2</c:v>
                </c:pt>
                <c:pt idx="79">
                  <c:v>3.1491370810300623E-2</c:v>
                </c:pt>
                <c:pt idx="80">
                  <c:v>4.2648371075143743E-2</c:v>
                </c:pt>
                <c:pt idx="81">
                  <c:v>5.5444955649873506E-2</c:v>
                </c:pt>
                <c:pt idx="82">
                  <c:v>6.9855397714784218E-2</c:v>
                </c:pt>
                <c:pt idx="83">
                  <c:v>8.5850766805450007E-2</c:v>
                </c:pt>
                <c:pt idx="84">
                  <c:v>0.1033990013192021</c:v>
                </c:pt>
                <c:pt idx="85">
                  <c:v>0.12246498848725729</c:v>
                </c:pt>
                <c:pt idx="86">
                  <c:v>0.1430106514957874</c:v>
                </c:pt>
                <c:pt idx="87">
                  <c:v>0.16499504341412141</c:v>
                </c:pt>
                <c:pt idx="88">
                  <c:v>0.18837444756554333</c:v>
                </c:pt>
                <c:pt idx="89">
                  <c:v>0.21310248395565523</c:v>
                </c:pt>
                <c:pt idx="90">
                  <c:v>0.23913022135521089</c:v>
                </c:pt>
                <c:pt idx="91">
                  <c:v>0.26640629461885723</c:v>
                </c:pt>
                <c:pt idx="92">
                  <c:v>0.29487702680826544</c:v>
                </c:pt>
                <c:pt idx="93">
                  <c:v>0.32448655567775297</c:v>
                </c:pt>
                <c:pt idx="94">
                  <c:v>0.35517696407282173</c:v>
                </c:pt>
                <c:pt idx="95">
                  <c:v>0.38688841378691485</c:v>
                </c:pt>
                <c:pt idx="96">
                  <c:v>0.41955928241909568</c:v>
                </c:pt>
                <c:pt idx="97">
                  <c:v>0.45312630277540578</c:v>
                </c:pt>
                <c:pt idx="98">
                  <c:v>0.4875247043590587</c:v>
                </c:pt>
                <c:pt idx="99">
                  <c:v>0.52268835649938872</c:v>
                </c:pt>
                <c:pt idx="100">
                  <c:v>0.55854991267663046</c:v>
                </c:pt>
                <c:pt idx="101">
                  <c:v>0.59504095560870063</c:v>
                </c:pt>
                <c:pt idx="102">
                  <c:v>0.63209214267744507</c:v>
                </c:pt>
                <c:pt idx="103">
                  <c:v>0.66963335128485468</c:v>
                </c:pt>
                <c:pt idx="104">
                  <c:v>0.70759382374454383</c:v>
                </c:pt>
                <c:pt idx="105">
                  <c:v>0.74590231133012885</c:v>
                </c:pt>
                <c:pt idx="106">
                  <c:v>0.78448721711983538</c:v>
                </c:pt>
                <c:pt idx="107">
                  <c:v>0.82327673729559336</c:v>
                </c:pt>
                <c:pt idx="108">
                  <c:v>0.86219900057479926</c:v>
                </c:pt>
                <c:pt idx="109">
                  <c:v>0.90118220547369532</c:v>
                </c:pt>
                <c:pt idx="110">
                  <c:v>0.94015475512280311</c:v>
                </c:pt>
                <c:pt idx="111">
                  <c:v>0.97904538937669727</c:v>
                </c:pt>
                <c:pt idx="112">
                  <c:v>1.0177833139827897</c:v>
                </c:pt>
                <c:pt idx="113">
                  <c:v>1.0562983265960053</c:v>
                </c:pt>
                <c:pt idx="114">
                  <c:v>1.0945209394488042</c:v>
                </c:pt>
                <c:pt idx="115">
                  <c:v>1.1323824985080524</c:v>
                </c:pt>
                <c:pt idx="116">
                  <c:v>1.1698152989721766</c:v>
                </c:pt>
                <c:pt idx="117">
                  <c:v>1.2067526969835054</c:v>
                </c:pt>
                <c:pt idx="118">
                  <c:v>1.2431292174514077</c:v>
                </c:pt>
                <c:pt idx="119">
                  <c:v>1.2788806579020413</c:v>
                </c:pt>
                <c:pt idx="120">
                  <c:v>1.313944188289744</c:v>
                </c:pt>
                <c:pt idx="121">
                  <c:v>1.3482584467235306</c:v>
                </c:pt>
                <c:pt idx="122">
                  <c:v>1.3817636310793642</c:v>
                </c:pt>
                <c:pt idx="123">
                  <c:v>1.4144015864853063</c:v>
                </c:pt>
                <c:pt idx="124">
                  <c:v>1.446115888681593</c:v>
                </c:pt>
                <c:pt idx="125">
                  <c:v>1.4768519232716883</c:v>
                </c:pt>
                <c:pt idx="126">
                  <c:v>1.506556960892917</c:v>
                </c:pt>
                <c:pt idx="127">
                  <c:v>1.5351802283467162</c:v>
                </c:pt>
                <c:pt idx="128">
                  <c:v>1.5626729757385416</c:v>
                </c:pt>
                <c:pt idx="129">
                  <c:v>1.5889885396862073</c:v>
                </c:pt>
                <c:pt idx="130">
                  <c:v>1.6140824026628575</c:v>
                </c:pt>
                <c:pt idx="131">
                  <c:v>1.6379122485468578</c:v>
                </c:pt>
                <c:pt idx="132">
                  <c:v>1.6604380144557069</c:v>
                </c:pt>
                <c:pt idx="133">
                  <c:v>1.6816219389445664</c:v>
                </c:pt>
                <c:pt idx="134">
                  <c:v>1.701428606652323</c:v>
                </c:pt>
                <c:pt idx="135">
                  <c:v>1.7198249894791875</c:v>
                </c:pt>
                <c:pt idx="136">
                  <c:v>1.7367804843796932</c:v>
                </c:pt>
                <c:pt idx="137">
                  <c:v>1.7522669478539008</c:v>
                </c:pt>
                <c:pt idx="138">
                  <c:v>1.7662587272172594</c:v>
                </c:pt>
                <c:pt idx="139">
                  <c:v>1.7787326887265031</c:v>
                </c:pt>
                <c:pt idx="140">
                  <c:v>1.7896682426347041</c:v>
                </c:pt>
                <c:pt idx="141">
                  <c:v>1.799047365243764</c:v>
                </c:pt>
                <c:pt idx="142">
                  <c:v>1.8068546180168354</c:v>
                </c:pt>
                <c:pt idx="143">
                  <c:v>1.8130771638066978</c:v>
                </c:pt>
                <c:pt idx="144">
                  <c:v>1.8177047802492208</c:v>
                </c:pt>
                <c:pt idx="145">
                  <c:v>1.8207298703633157</c:v>
                </c:pt>
                <c:pt idx="146">
                  <c:v>1.8221474703909575</c:v>
                </c:pt>
                <c:pt idx="147">
                  <c:v>1.8219552549024058</c:v>
                </c:pt>
                <c:pt idx="148">
                  <c:v>1.820153539183174</c:v>
                </c:pt>
                <c:pt idx="149">
                  <c:v>1.8167452789105845</c:v>
                </c:pt>
                <c:pt idx="150">
                  <c:v>1.811736067118817</c:v>
                </c:pt>
                <c:pt idx="151">
                  <c:v>1.8051341284425586</c:v>
                </c:pt>
                <c:pt idx="152">
                  <c:v>1.7969503106206322</c:v>
                </c:pt>
                <c:pt idx="153">
                  <c:v>1.7871980732324051</c:v>
                </c:pt>
                <c:pt idx="154">
                  <c:v>1.7758934736315304</c:v>
                </c:pt>
                <c:pt idx="155">
                  <c:v>1.7630551500336935</c:v>
                </c:pt>
                <c:pt idx="156">
                  <c:v>1.7487043017075798</c:v>
                </c:pt>
                <c:pt idx="157">
                  <c:v>1.7328646662113876</c:v>
                </c:pt>
                <c:pt idx="158">
                  <c:v>1.7155624936109781</c:v>
                </c:pt>
              </c:numCache>
            </c:numRef>
          </c:yVal>
          <c:smooth val="1"/>
          <c:extLst>
            <c:ext xmlns:c16="http://schemas.microsoft.com/office/drawing/2014/chart" uri="{C3380CC4-5D6E-409C-BE32-E72D297353CC}">
              <c16:uniqueId val="{00000000-AF8B-4CED-BB6F-176B73528BD4}"/>
            </c:ext>
          </c:extLst>
        </c:ser>
        <c:dLbls>
          <c:showLegendKey val="0"/>
          <c:showVal val="0"/>
          <c:showCatName val="0"/>
          <c:showSerName val="0"/>
          <c:showPercent val="0"/>
          <c:showBubbleSize val="0"/>
        </c:dLbls>
        <c:axId val="515474688"/>
        <c:axId val="515475344"/>
      </c:scatterChart>
      <c:valAx>
        <c:axId val="515474688"/>
        <c:scaling>
          <c:orientation val="maxMin"/>
        </c:scaling>
        <c:delete val="0"/>
        <c:axPos val="b"/>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15475344"/>
        <c:crosses val="autoZero"/>
        <c:crossBetween val="midCat"/>
      </c:valAx>
      <c:valAx>
        <c:axId val="515475344"/>
        <c:scaling>
          <c:orientation val="minMax"/>
        </c:scaling>
        <c:delete val="0"/>
        <c:axPos val="r"/>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1547468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rgbClr val="FF0000"/>
                </a:solidFill>
                <a:latin typeface="+mn-lt"/>
                <a:ea typeface="+mn-ea"/>
                <a:cs typeface="+mn-cs"/>
              </a:defRPr>
            </a:pPr>
            <a:r>
              <a:rPr lang="en-US" sz="2800">
                <a:solidFill>
                  <a:srgbClr val="FF0000"/>
                </a:solidFill>
              </a:rPr>
              <a:t>Kinetic</a:t>
            </a:r>
            <a:r>
              <a:rPr lang="en-US" sz="2800" baseline="0">
                <a:solidFill>
                  <a:srgbClr val="FF0000"/>
                </a:solidFill>
              </a:rPr>
              <a:t> Energy &amp; Potential Energy</a:t>
            </a:r>
            <a:endParaRPr lang="en-US" sz="2800">
              <a:solidFill>
                <a:srgbClr val="FF0000"/>
              </a:solidFill>
            </a:endParaRPr>
          </a:p>
        </c:rich>
      </c:tx>
      <c:overlay val="0"/>
      <c:spPr>
        <a:noFill/>
        <a:ln>
          <a:noFill/>
        </a:ln>
        <a:effectLst/>
      </c:spPr>
      <c:txPr>
        <a:bodyPr rot="0" spcFirstLastPara="1" vertOverflow="ellipsis" vert="horz" wrap="square" anchor="ctr" anchorCtr="1"/>
        <a:lstStyle/>
        <a:p>
          <a:pPr>
            <a:defRPr sz="2800" b="0"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7.675699912510936E-2"/>
          <c:y val="0.15319444444444447"/>
          <c:w val="0.8780903324584427"/>
          <c:h val="0.61498432487605714"/>
        </c:manualLayout>
      </c:layout>
      <c:scatterChart>
        <c:scatterStyle val="smoothMarker"/>
        <c:varyColors val="0"/>
        <c:ser>
          <c:idx val="0"/>
          <c:order val="0"/>
          <c:tx>
            <c:v>Kinetic Energy</c:v>
          </c:tx>
          <c:spPr>
            <a:ln w="50800" cap="rnd">
              <a:solidFill>
                <a:schemeClr val="accent1"/>
              </a:solidFill>
              <a:round/>
            </a:ln>
            <a:effectLst/>
          </c:spPr>
          <c:marker>
            <c:symbol val="none"/>
          </c:marker>
          <c:xVal>
            <c:numRef>
              <c:f>Sheet1!$E$11:$E$174</c:f>
              <c:numCache>
                <c:formatCode>0.0</c:formatCode>
                <c:ptCount val="164"/>
                <c:pt idx="0">
                  <c:v>30.000000000000007</c:v>
                </c:pt>
                <c:pt idx="1">
                  <c:v>29.986434384568653</c:v>
                </c:pt>
                <c:pt idx="2">
                  <c:v>29.959308717185074</c:v>
                </c:pt>
                <c:pt idx="3">
                  <c:v>29.918634124805198</c:v>
                </c:pt>
                <c:pt idx="4">
                  <c:v>29.864427297847769</c:v>
                </c:pt>
                <c:pt idx="5">
                  <c:v>29.796710490149987</c:v>
                </c:pt>
                <c:pt idx="6">
                  <c:v>29.715511518864961</c:v>
                </c:pt>
                <c:pt idx="7">
                  <c:v>29.620863764263749</c:v>
                </c:pt>
                <c:pt idx="8">
                  <c:v>29.512806169396026</c:v>
                </c:pt>
                <c:pt idx="9">
                  <c:v>29.391383239554237</c:v>
                </c:pt>
                <c:pt idx="10">
                  <c:v>29.256645041477608</c:v>
                </c:pt>
                <c:pt idx="11">
                  <c:v>29.1086472022238</c:v>
                </c:pt>
                <c:pt idx="12">
                  <c:v>28.947450907627754</c:v>
                </c:pt>
                <c:pt idx="13">
                  <c:v>28.773122900259342</c:v>
                </c:pt>
                <c:pt idx="14">
                  <c:v>28.585735476783743</c:v>
                </c:pt>
                <c:pt idx="15">
                  <c:v>28.385366484621152</c:v>
                </c:pt>
                <c:pt idx="16">
                  <c:v>28.172099317795524</c:v>
                </c:pt>
                <c:pt idx="17">
                  <c:v>27.946022911855369</c:v>
                </c:pt>
                <c:pt idx="18">
                  <c:v>27.707231737743598</c:v>
                </c:pt>
                <c:pt idx="19">
                  <c:v>27.455825794487673</c:v>
                </c:pt>
                <c:pt idx="20">
                  <c:v>27.191910600576108</c:v>
                </c:pt>
                <c:pt idx="21">
                  <c:v>26.915597183882781</c:v>
                </c:pt>
                <c:pt idx="22">
                  <c:v>26.62700206999612</c:v>
                </c:pt>
                <c:pt idx="23">
                  <c:v>26.326247268806902</c:v>
                </c:pt>
                <c:pt idx="24">
                  <c:v>26.013460259205246</c:v>
                </c:pt>
                <c:pt idx="25">
                  <c:v>25.688773971734953</c:v>
                </c:pt>
                <c:pt idx="26">
                  <c:v>25.352326769051714</c:v>
                </c:pt>
                <c:pt idx="27">
                  <c:v>25.004262424030454</c:v>
                </c:pt>
                <c:pt idx="28">
                  <c:v>24.644730095366654</c:v>
                </c:pt>
                <c:pt idx="29">
                  <c:v>24.273884300516887</c:v>
                </c:pt>
                <c:pt idx="30">
                  <c:v>23.891884885824496</c:v>
                </c:pt>
                <c:pt idx="31">
                  <c:v>23.498896993678226</c:v>
                </c:pt>
                <c:pt idx="32">
                  <c:v>23.095091026553867</c:v>
                </c:pt>
                <c:pt idx="33">
                  <c:v>22.680642607792144</c:v>
                </c:pt>
                <c:pt idx="34">
                  <c:v>22.255732538969987</c:v>
                </c:pt>
                <c:pt idx="35">
                  <c:v>21.820546753726713</c:v>
                </c:pt>
                <c:pt idx="36">
                  <c:v>21.375276267912334</c:v>
                </c:pt>
                <c:pt idx="37">
                  <c:v>20.920117125930812</c:v>
                </c:pt>
                <c:pt idx="38">
                  <c:v>20.45527034315835</c:v>
                </c:pt>
                <c:pt idx="39">
                  <c:v>19.98094184432394</c:v>
                </c:pt>
                <c:pt idx="40">
                  <c:v>19.49734239774773</c:v>
                </c:pt>
                <c:pt idx="41">
                  <c:v>19.004687545341739</c:v>
                </c:pt>
                <c:pt idx="42">
                  <c:v>18.503197528286776</c:v>
                </c:pt>
                <c:pt idx="43">
                  <c:v>17.993097208309809</c:v>
                </c:pt>
                <c:pt idx="44">
                  <c:v>17.474615984496609</c:v>
                </c:pt>
                <c:pt idx="45">
                  <c:v>16.947987705585891</c:v>
                </c:pt>
                <c:pt idx="46">
                  <c:v>16.413450577703117</c:v>
                </c:pt>
                <c:pt idx="47">
                  <c:v>15.871247067504232</c:v>
                </c:pt>
                <c:pt idx="48">
                  <c:v>15.321623800712688</c:v>
                </c:pt>
                <c:pt idx="49">
                  <c:v>14.764831456045963</c:v>
                </c:pt>
                <c:pt idx="50">
                  <c:v>14.20112465454155</c:v>
                </c:pt>
                <c:pt idx="51">
                  <c:v>13.630761844305979</c:v>
                </c:pt>
                <c:pt idx="52">
                  <c:v>13.054005180724593</c:v>
                </c:pt>
                <c:pt idx="53">
                  <c:v>12.471120402183862</c:v>
                </c:pt>
                <c:pt idx="54">
                  <c:v>11.882376701372364</c:v>
                </c:pt>
                <c:pt idx="55">
                  <c:v>11.288046592240846</c:v>
                </c:pt>
                <c:pt idx="56">
                  <c:v>10.688405772716065</c:v>
                </c:pt>
                <c:pt idx="57">
                  <c:v>10.083732983277258</c:v>
                </c:pt>
                <c:pt idx="58">
                  <c:v>9.4743098615181935</c:v>
                </c:pt>
                <c:pt idx="59">
                  <c:v>8.8604207928313912</c:v>
                </c:pt>
                <c:pt idx="60">
                  <c:v>8.2423527573647242</c:v>
                </c:pt>
                <c:pt idx="61">
                  <c:v>7.6203951734136117</c:v>
                </c:pt>
                <c:pt idx="62">
                  <c:v>6.9948397374247024</c:v>
                </c:pt>
                <c:pt idx="63">
                  <c:v>6.3659802607991161</c:v>
                </c:pt>
                <c:pt idx="64">
                  <c:v>5.7341125036948748</c:v>
                </c:pt>
                <c:pt idx="65">
                  <c:v>5.0995340060391019</c:v>
                </c:pt>
                <c:pt idx="66">
                  <c:v>4.4625439159708327</c:v>
                </c:pt>
                <c:pt idx="67">
                  <c:v>3.8234428159447966</c:v>
                </c:pt>
                <c:pt idx="68">
                  <c:v>3.1825325467352275</c:v>
                </c:pt>
                <c:pt idx="69">
                  <c:v>2.5401160295866179</c:v>
                </c:pt>
                <c:pt idx="70">
                  <c:v>1.8964970867653344</c:v>
                </c:pt>
                <c:pt idx="71">
                  <c:v>1.251980260772005</c:v>
                </c:pt>
                <c:pt idx="72">
                  <c:v>0.60687063247971063</c:v>
                </c:pt>
                <c:pt idx="73">
                  <c:v>-3.8526361532932207E-2</c:v>
                </c:pt>
                <c:pt idx="74">
                  <c:v>-0.68390511218163574</c:v>
                </c:pt>
                <c:pt idx="75">
                  <c:v>-1.3289600213350523</c:v>
                </c:pt>
                <c:pt idx="76">
                  <c:v>-1.973385685256954</c:v>
                </c:pt>
                <c:pt idx="77">
                  <c:v>-2.6168770777568522</c:v>
                </c:pt>
                <c:pt idx="78">
                  <c:v>-3.2591297327750617</c:v>
                </c:pt>
                <c:pt idx="79">
                  <c:v>-3.89983992613034</c:v>
                </c:pt>
                <c:pt idx="80">
                  <c:v>-4.5387048561614662</c:v>
                </c:pt>
                <c:pt idx="81">
                  <c:v>-5.1754228229982706</c:v>
                </c:pt>
                <c:pt idx="82">
                  <c:v>-5.8096934062028831</c:v>
                </c:pt>
                <c:pt idx="83">
                  <c:v>-6.4412176405280546</c:v>
                </c:pt>
                <c:pt idx="84">
                  <c:v>-7.0696981895465543</c:v>
                </c:pt>
                <c:pt idx="85">
                  <c:v>-7.694839516913544</c:v>
                </c:pt>
                <c:pt idx="86">
                  <c:v>-8.3163480550326963</c:v>
                </c:pt>
                <c:pt idx="87">
                  <c:v>-8.9339323709063887</c:v>
                </c:pt>
                <c:pt idx="88">
                  <c:v>-9.5473033289606644</c:v>
                </c:pt>
                <c:pt idx="89">
                  <c:v>-10.156174250646677</c:v>
                </c:pt>
                <c:pt idx="90">
                  <c:v>-10.760261070631982</c:v>
                </c:pt>
                <c:pt idx="91">
                  <c:v>-11.359282489407262</c:v>
                </c:pt>
                <c:pt idx="92">
                  <c:v>-11.952960122146786</c:v>
                </c:pt>
                <c:pt idx="93">
                  <c:v>-12.54101864367405</c:v>
                </c:pt>
                <c:pt idx="94">
                  <c:v>-13.123185929397563</c:v>
                </c:pt>
                <c:pt idx="95">
                  <c:v>-13.699193192095541</c:v>
                </c:pt>
                <c:pt idx="96">
                  <c:v>-14.268775114442322</c:v>
                </c:pt>
                <c:pt idx="97">
                  <c:v>-14.831669977183509</c:v>
                </c:pt>
                <c:pt idx="98">
                  <c:v>-15.38761978288114</c:v>
                </c:pt>
                <c:pt idx="99">
                  <c:v>-15.936370375164465</c:v>
                </c:pt>
                <c:pt idx="100">
                  <c:v>-16.47767155343621</c:v>
                </c:pt>
                <c:pt idx="101">
                  <c:v>-17.011277182998366</c:v>
                </c:pt>
                <c:pt idx="102">
                  <c:v>-17.5369453005755</c:v>
                </c:pt>
                <c:pt idx="103">
                  <c:v>-18.054438215227343</c:v>
                </c:pt>
                <c:pt idx="104">
                  <c:v>-18.56352260465594</c:v>
                </c:pt>
                <c:pt idx="105">
                  <c:v>-19.063969606925642</c:v>
                </c:pt>
                <c:pt idx="106">
                  <c:v>-19.555554907627087</c:v>
                </c:pt>
                <c:pt idx="107">
                  <c:v>-20.038058822528523</c:v>
                </c:pt>
                <c:pt idx="108">
                  <c:v>-20.511266375769569</c:v>
                </c:pt>
                <c:pt idx="109">
                  <c:v>-20.974967373663919</c:v>
                </c:pt>
                <c:pt idx="110">
                  <c:v>-21.428956474188048</c:v>
                </c:pt>
                <c:pt idx="111">
                  <c:v>-21.873033252243125</c:v>
                </c:pt>
                <c:pt idx="112">
                  <c:v>-22.307002260786764</c:v>
                </c:pt>
                <c:pt idx="113">
                  <c:v>-22.730673087940136</c:v>
                </c:pt>
                <c:pt idx="114">
                  <c:v>-23.143860410183986</c:v>
                </c:pt>
                <c:pt idx="115">
                  <c:v>-23.546384041764469</c:v>
                </c:pt>
                <c:pt idx="116">
                  <c:v>-23.938068980436643</c:v>
                </c:pt>
                <c:pt idx="117">
                  <c:v>-24.318745449679152</c:v>
                </c:pt>
                <c:pt idx="118">
                  <c:v>-24.688248937519127</c:v>
                </c:pt>
                <c:pt idx="119">
                  <c:v>-25.046420232110634</c:v>
                </c:pt>
                <c:pt idx="120">
                  <c:v>-25.393105454213906</c:v>
                </c:pt>
                <c:pt idx="121">
                  <c:v>-25.728156086725591</c:v>
                </c:pt>
                <c:pt idx="122">
                  <c:v>-26.051429001412444</c:v>
                </c:pt>
                <c:pt idx="123">
                  <c:v>-26.362786483002701</c:v>
                </c:pt>
                <c:pt idx="124">
                  <c:v>-26.662096250789897</c:v>
                </c:pt>
                <c:pt idx="125">
                  <c:v>-26.94923147790443</c:v>
                </c:pt>
                <c:pt idx="126">
                  <c:v>-27.224070808407259</c:v>
                </c:pt>
                <c:pt idx="127">
                  <c:v>-27.486498372359293</c:v>
                </c:pt>
                <c:pt idx="128">
                  <c:v>-27.736403799017907</c:v>
                </c:pt>
                <c:pt idx="129">
                  <c:v>-27.973682228309645</c:v>
                </c:pt>
                <c:pt idx="130">
                  <c:v>-28.198234320725195</c:v>
                </c:pt>
                <c:pt idx="131">
                  <c:v>-28.409966265778813</c:v>
                </c:pt>
                <c:pt idx="132">
                  <c:v>-28.608789789170409</c:v>
                </c:pt>
                <c:pt idx="133">
                  <c:v>-28.794622158783586</c:v>
                </c:pt>
                <c:pt idx="134">
                  <c:v>-28.967386189647687</c:v>
                </c:pt>
                <c:pt idx="135">
                  <c:v>-29.12701024798627</c:v>
                </c:pt>
                <c:pt idx="136">
                  <c:v>-29.27342825446804</c:v>
                </c:pt>
                <c:pt idx="137">
                  <c:v>-29.406579686769895</c:v>
                </c:pt>
                <c:pt idx="138">
                  <c:v>-29.526409581554521</c:v>
                </c:pt>
                <c:pt idx="139">
                  <c:v>-29.632868535957819</c:v>
                </c:pt>
                <c:pt idx="140">
                  <c:v>-29.725912708673441</c:v>
                </c:pt>
                <c:pt idx="141">
                  <c:v>-29.805503820714147</c:v>
                </c:pt>
                <c:pt idx="142">
                  <c:v>-29.871609155920975</c:v>
                </c:pt>
                <c:pt idx="143">
                  <c:v>-29.924201561283009</c:v>
                </c:pt>
                <c:pt idx="144">
                  <c:v>-29.963259447121676</c:v>
                </c:pt>
                <c:pt idx="145">
                  <c:v>-29.988766787184577</c:v>
                </c:pt>
                <c:pt idx="146">
                  <c:v>-30.000713118684956</c:v>
                </c:pt>
                <c:pt idx="147">
                  <c:v>-29.999093542313471</c:v>
                </c:pt>
                <c:pt idx="148">
                  <c:v>-29.983908722239931</c:v>
                </c:pt>
                <c:pt idx="149">
                  <c:v>-29.955164886113245</c:v>
                </c:pt>
                <c:pt idx="150">
                  <c:v>-29.912873825058323</c:v>
                </c:pt>
                <c:pt idx="151">
                  <c:v>-29.857052893659656</c:v>
                </c:pt>
                <c:pt idx="152">
                  <c:v>-29.787725009911657</c:v>
                </c:pt>
                <c:pt idx="153">
                  <c:v>-29.704918655106852</c:v>
                </c:pt>
                <c:pt idx="154">
                  <c:v>-29.608667873623634</c:v>
                </c:pt>
                <c:pt idx="155">
                  <c:v>-29.499012272566539</c:v>
                </c:pt>
                <c:pt idx="156">
                  <c:v>-29.375997021202853</c:v>
                </c:pt>
                <c:pt idx="157">
                  <c:v>-29.239672850130944</c:v>
                </c:pt>
                <c:pt idx="158">
                  <c:v>-29.090096050106961</c:v>
                </c:pt>
                <c:pt idx="159">
                  <c:v>-28.927328470448693</c:v>
                </c:pt>
                <c:pt idx="160">
                  <c:v>-28.751437516927087</c:v>
                </c:pt>
                <c:pt idx="161">
                  <c:v>-28.56249614904857</c:v>
                </c:pt>
                <c:pt idx="162">
                  <c:v>-28.360582876623877</c:v>
                </c:pt>
                <c:pt idx="163">
                  <c:v>-28.145781755512271</c:v>
                </c:pt>
              </c:numCache>
            </c:numRef>
          </c:xVal>
          <c:yVal>
            <c:numRef>
              <c:f>Sheet1!$H$11:$H$174</c:f>
              <c:numCache>
                <c:formatCode>0.0</c:formatCode>
                <c:ptCount val="164"/>
                <c:pt idx="0">
                  <c:v>0</c:v>
                </c:pt>
                <c:pt idx="1">
                  <c:v>8.0500341437120184E-4</c:v>
                </c:pt>
                <c:pt idx="2">
                  <c:v>3.2186932130041771E-3</c:v>
                </c:pt>
                <c:pt idx="3">
                  <c:v>7.237109417262709E-3</c:v>
                </c:pt>
                <c:pt idx="4">
                  <c:v>1.2853656583201483E-2</c:v>
                </c:pt>
                <c:pt idx="5">
                  <c:v>2.0059110597696259E-2</c:v>
                </c:pt>
                <c:pt idx="6">
                  <c:v>2.8841628223777754E-2</c:v>
                </c:pt>
                <c:pt idx="7">
                  <c:v>3.9186759425539869E-2</c:v>
                </c:pt>
                <c:pt idx="8">
                  <c:v>5.1077462511127138E-2</c:v>
                </c:pt>
                <c:pt idx="9">
                  <c:v>6.4494122140036914E-2</c:v>
                </c:pt>
                <c:pt idx="10">
                  <c:v>7.9414570248210178E-2</c:v>
                </c:pt>
                <c:pt idx="11">
                  <c:v>9.5814109951048623E-2</c:v>
                </c:pt>
                <c:pt idx="12">
                  <c:v>0.11366554249049926</c:v>
                </c:pt>
                <c:pt idx="13">
                  <c:v>0.1329391972976148</c:v>
                </c:pt>
                <c:pt idx="14">
                  <c:v>0.15360296524644831</c:v>
                </c:pt>
                <c:pt idx="15">
                  <c:v>0.17562233517870235</c:v>
                </c:pt>
                <c:pt idx="16">
                  <c:v>0.19896043378115849</c:v>
                </c:pt>
                <c:pt idx="17">
                  <c:v>0.2235780688994945</c:v>
                </c:pt>
                <c:pt idx="18">
                  <c:v>0.24943377637259459</c:v>
                </c:pt>
                <c:pt idx="19">
                  <c:v>0.27648387047082373</c:v>
                </c:pt>
                <c:pt idx="20">
                  <c:v>0.3046824980199106</c:v>
                </c:pt>
                <c:pt idx="21">
                  <c:v>0.33398169628903818</c:v>
                </c:pt>
                <c:pt idx="22">
                  <c:v>0.36433145471742601</c:v>
                </c:pt>
                <c:pt idx="23">
                  <c:v>0.39567978054808894</c:v>
                </c:pt>
                <c:pt idx="24">
                  <c:v>0.42797276843054849</c:v>
                </c:pt>
                <c:pt idx="25">
                  <c:v>0.46115467404604377</c:v>
                </c:pt>
                <c:pt idx="26">
                  <c:v>0.49516799179924093</c:v>
                </c:pt>
                <c:pt idx="27">
                  <c:v>0.529953536609579</c:v>
                </c:pt>
                <c:pt idx="28">
                  <c:v>0.56545052982323674</c:v>
                </c:pt>
                <c:pt idx="29">
                  <c:v>0.60159668925328225</c:v>
                </c:pt>
                <c:pt idx="30">
                  <c:v>0.63832832334092038</c:v>
                </c:pt>
                <c:pt idx="31">
                  <c:v>0.67558042941493301</c:v>
                </c:pt>
                <c:pt idx="32">
                  <c:v>0.71328679600946021</c:v>
                </c:pt>
                <c:pt idx="33">
                  <c:v>0.75138010918229936</c:v>
                </c:pt>
                <c:pt idx="34">
                  <c:v>0.78979206275695024</c:v>
                </c:pt>
                <c:pt idx="35">
                  <c:v>0.82845347239183231</c:v>
                </c:pt>
                <c:pt idx="36">
                  <c:v>0.86729439335954284</c:v>
                </c:pt>
                <c:pt idx="37">
                  <c:v>0.9062442418978105</c:v>
                </c:pt>
                <c:pt idx="38">
                  <c:v>0.94523191997208966</c:v>
                </c:pt>
                <c:pt idx="39">
                  <c:v>0.98418594326763931</c:v>
                </c:pt>
                <c:pt idx="40">
                  <c:v>1.0230345722066039</c:v>
                </c:pt>
                <c:pt idx="41">
                  <c:v>1.0617059457632001</c:v>
                </c:pt>
                <c:pt idx="42">
                  <c:v>1.1001282178277989</c:v>
                </c:pt>
                <c:pt idx="43">
                  <c:v>1.1382296958486031</c:v>
                </c:pt>
                <c:pt idx="44">
                  <c:v>1.1759389814579786</c:v>
                </c:pt>
                <c:pt idx="45">
                  <c:v>1.2131851127694353</c:v>
                </c:pt>
                <c:pt idx="46">
                  <c:v>1.2498977080109785</c:v>
                </c:pt>
                <c:pt idx="47">
                  <c:v>1.2860071101412249</c:v>
                </c:pt>
                <c:pt idx="48">
                  <c:v>1.3214445320764929</c:v>
                </c:pt>
                <c:pt idx="49">
                  <c:v>1.3561422021401941</c:v>
                </c:pt>
                <c:pt idx="50">
                  <c:v>1.3900335093304625</c:v>
                </c:pt>
                <c:pt idx="51">
                  <c:v>1.4230531479882003</c:v>
                </c:pt>
                <c:pt idx="52">
                  <c:v>1.455137261435788</c:v>
                </c:pt>
                <c:pt idx="53">
                  <c:v>1.4862235841467171</c:v>
                </c:pt>
                <c:pt idx="54">
                  <c:v>1.5162515819984996</c:v>
                </c:pt>
                <c:pt idx="55">
                  <c:v>1.5451625901555575</c:v>
                </c:pt>
                <c:pt idx="56">
                  <c:v>1.572899948125418</c:v>
                </c:pt>
                <c:pt idx="57">
                  <c:v>1.5994091315306453</c:v>
                </c:pt>
                <c:pt idx="58">
                  <c:v>1.6246378801404933</c:v>
                </c:pt>
                <c:pt idx="59">
                  <c:v>1.6485363217104048</c:v>
                </c:pt>
                <c:pt idx="60">
                  <c:v>1.6710570911842255</c:v>
                </c:pt>
                <c:pt idx="61">
                  <c:v>1.6921554448233167</c:v>
                </c:pt>
                <c:pt idx="62">
                  <c:v>1.7117893688387407</c:v>
                </c:pt>
                <c:pt idx="63">
                  <c:v>1.7299196821172147</c:v>
                </c:pt>
                <c:pt idx="64">
                  <c:v>1.7465101326486139</c:v>
                </c:pt>
                <c:pt idx="65">
                  <c:v>1.761527487282363</c:v>
                </c:pt>
                <c:pt idx="66">
                  <c:v>1.7749416144619874</c:v>
                </c:pt>
                <c:pt idx="67">
                  <c:v>1.7867255596112792</c:v>
                </c:pt>
                <c:pt idx="68">
                  <c:v>1.7968556128718776</c:v>
                </c:pt>
                <c:pt idx="69">
                  <c:v>1.8053113689203695</c:v>
                </c:pt>
                <c:pt idx="70">
                  <c:v>1.8120757786231327</c:v>
                </c:pt>
                <c:pt idx="71">
                  <c:v>1.8171351923188905</c:v>
                </c:pt>
                <c:pt idx="72">
                  <c:v>1.8204793945520918</c:v>
                </c:pt>
                <c:pt idx="73">
                  <c:v>1.8221016301146009</c:v>
                </c:pt>
                <c:pt idx="74">
                  <c:v>1.8219986212885066</c:v>
                </c:pt>
                <c:pt idx="75">
                  <c:v>1.8201705762189031</c:v>
                </c:pt>
                <c:pt idx="76">
                  <c:v>1.8166211883820749</c:v>
                </c:pt>
                <c:pt idx="77">
                  <c:v>1.8113576271512637</c:v>
                </c:pt>
                <c:pt idx="78">
                  <c:v>1.8043905194989973</c:v>
                </c:pt>
                <c:pt idx="79">
                  <c:v>1.795733922911448</c:v>
                </c:pt>
                <c:pt idx="80">
                  <c:v>1.7854052896262733</c:v>
                </c:pt>
                <c:pt idx="81">
                  <c:v>1.773425422340617</c:v>
                </c:pt>
                <c:pt idx="82">
                  <c:v>1.7598184215701735</c:v>
                </c:pt>
                <c:pt idx="83">
                  <c:v>1.7446116248732273</c:v>
                </c:pt>
                <c:pt idx="84">
                  <c:v>1.7278355381851127</c:v>
                </c:pt>
                <c:pt idx="85">
                  <c:v>1.7095237595384816</c:v>
                </c:pt>
                <c:pt idx="86">
                  <c:v>1.6897128954728264</c:v>
                </c:pt>
                <c:pt idx="87">
                  <c:v>1.6684424704627991</c:v>
                </c:pt>
                <c:pt idx="88">
                  <c:v>1.6457548297188014</c:v>
                </c:pt>
                <c:pt idx="89">
                  <c:v>1.6216950357349711</c:v>
                </c:pt>
                <c:pt idx="90">
                  <c:v>1.5963107589789498</c:v>
                </c:pt>
                <c:pt idx="91">
                  <c:v>1.569652163134599</c:v>
                </c:pt>
                <c:pt idx="92">
                  <c:v>1.5417717853230744</c:v>
                </c:pt>
                <c:pt idx="93">
                  <c:v>1.512724411739313</c:v>
                </c:pt>
                <c:pt idx="94">
                  <c:v>1.4825669491500022</c:v>
                </c:pt>
                <c:pt idx="95">
                  <c:v>1.4513582927055533</c:v>
                </c:pt>
                <c:pt idx="96">
                  <c:v>1.4191591905223941</c:v>
                </c:pt>
                <c:pt idx="97">
                  <c:v>1.3860321054931861</c:v>
                </c:pt>
                <c:pt idx="98">
                  <c:v>1.3520410747813578</c:v>
                </c:pt>
                <c:pt idx="99">
                  <c:v>1.3172515674527001</c:v>
                </c:pt>
                <c:pt idx="100">
                  <c:v>1.281730340690834</c:v>
                </c:pt>
                <c:pt idx="101">
                  <c:v>1.2455452950352137</c:v>
                </c:pt>
                <c:pt idx="102">
                  <c:v>1.2087653290700908</c:v>
                </c:pt>
                <c:pt idx="103">
                  <c:v>1.1714601939807088</c:v>
                </c:pt>
                <c:pt idx="104">
                  <c:v>1.1337003483790373</c:v>
                </c:pt>
                <c:pt idx="105">
                  <c:v>1.0955568137857838</c:v>
                </c:pt>
                <c:pt idx="106">
                  <c:v>1.0571010311383586</c:v>
                </c:pt>
                <c:pt idx="107">
                  <c:v>1.0184047186761558</c:v>
                </c:pt>
                <c:pt idx="108">
                  <c:v>0.97953973153505303</c:v>
                </c:pt>
                <c:pt idx="109">
                  <c:v>0.94057792336265211</c:v>
                </c:pt>
                <c:pt idx="110">
                  <c:v>0.90159101024465804</c:v>
                </c:pt>
                <c:pt idx="111">
                  <c:v>0.86265043721106371</c:v>
                </c:pt>
                <c:pt idx="112">
                  <c:v>0.82382724756871129</c:v>
                </c:pt>
                <c:pt idx="113">
                  <c:v>0.78519195528443764</c:v>
                </c:pt>
                <c:pt idx="114">
                  <c:v>0.74681442062062597</c:v>
                </c:pt>
                <c:pt idx="115">
                  <c:v>0.70876372920265795</c:v>
                </c:pt>
                <c:pt idx="116">
                  <c:v>0.67110807467571121</c:v>
                </c:pt>
                <c:pt idx="117">
                  <c:v>0.63391464508668405</c:v>
                </c:pt>
                <c:pt idx="118">
                  <c:v>0.59724951310588648</c:v>
                </c:pt>
                <c:pt idx="119">
                  <c:v>0.56117753018267025</c:v>
                </c:pt>
                <c:pt idx="120">
                  <c:v>0.52576222470945444</c:v>
                </c:pt>
                <c:pt idx="121">
                  <c:v>0.49106570424977741</c:v>
                </c:pt>
                <c:pt idx="122">
                  <c:v>0.45714856186814368</c:v>
                </c:pt>
                <c:pt idx="123">
                  <c:v>0.42406978658262318</c:v>
                </c:pt>
                <c:pt idx="124">
                  <c:v>0.39188667794547899</c:v>
                </c:pt>
                <c:pt idx="125">
                  <c:v>0.36065476474258951</c:v>
                </c:pt>
                <c:pt idx="126">
                  <c:v>0.33042772778916596</c:v>
                </c:pt>
                <c:pt idx="127">
                  <c:v>0.30125732678726108</c:v>
                </c:pt>
                <c:pt idx="128">
                  <c:v>0.27319333119986067</c:v>
                </c:pt>
                <c:pt idx="129">
                  <c:v>0.24628345508695984</c:v>
                </c:pt>
                <c:pt idx="130">
                  <c:v>0.2205732958409525</c:v>
                </c:pt>
                <c:pt idx="131">
                  <c:v>0.19610627675191503</c:v>
                </c:pt>
                <c:pt idx="132">
                  <c:v>0.17292359332791429</c:v>
                </c:pt>
                <c:pt idx="133">
                  <c:v>0.1510641632913152</c:v>
                </c:pt>
                <c:pt idx="134">
                  <c:v>0.13056458016915765</c:v>
                </c:pt>
                <c:pt idx="135">
                  <c:v>0.11145907039399879</c:v>
                </c:pt>
                <c:pt idx="136">
                  <c:v>9.3779453831112414E-2</c:v>
                </c:pt>
                <c:pt idx="137">
                  <c:v>7.7555107648573138E-2</c:v>
                </c:pt>
                <c:pt idx="138">
                  <c:v>6.2812933448457842E-2</c:v>
                </c:pt>
                <c:pt idx="139">
                  <c:v>4.9577327580119769E-2</c:v>
                </c:pt>
                <c:pt idx="140">
                  <c:v>3.7870154560162808E-2</c:v>
                </c:pt>
                <c:pt idx="141">
                  <c:v>2.7710723528295851E-2</c:v>
                </c:pt>
                <c:pt idx="142">
                  <c:v>1.911576767360447E-2</c:v>
                </c:pt>
                <c:pt idx="143">
                  <c:v>1.2099426571865406E-2</c:v>
                </c:pt>
                <c:pt idx="144">
                  <c:v>6.6732313812651002E-3</c:v>
                </c:pt>
                <c:pt idx="145">
                  <c:v>2.8460928511857531E-3</c:v>
                </c:pt>
                <c:pt idx="146">
                  <c:v>6.2429210650545466E-4</c:v>
                </c:pt>
                <c:pt idx="147">
                  <c:v>1.1474178035704171E-5</c:v>
                </c:pt>
                <c:pt idx="148">
                  <c:v>1.0086442582020862E-3</c:v>
                </c:pt>
                <c:pt idx="149">
                  <c:v>3.614166669771956E-3</c:v>
                </c:pt>
                <c:pt idx="150">
                  <c:v>7.8237665442566599E-3</c:v>
                </c:pt>
                <c:pt idx="151">
                  <c:v>1.3630534215474064E-2</c:v>
                </c:pt>
                <c:pt idx="152">
                  <c:v>2.1024932342559116E-2</c:v>
                </c:pt>
                <c:pt idx="153">
                  <c:v>2.9994805785364925E-2</c:v>
                </c:pt>
                <c:pt idx="154">
                  <c:v>4.0525394263614428E-2</c:v>
                </c:pt>
                <c:pt idx="155">
                  <c:v>5.2599347839253484E-2</c:v>
                </c:pt>
                <c:pt idx="156">
                  <c:v>6.6196745269132357E-2</c:v>
                </c:pt>
                <c:pt idx="157">
                  <c:v>8.1295115282317046E-2</c:v>
                </c:pt>
                <c:pt idx="158">
                  <c:v>9.7869460842920891E-2</c:v>
                </c:pt>
                <c:pt idx="159">
                  <c:v>0.11589228646526714</c:v>
                </c:pt>
                <c:pt idx="160">
                  <c:v>0.13533362865336598</c:v>
                </c:pt>
                <c:pt idx="161">
                  <c:v>0.15616108954103769</c:v>
                </c:pt>
                <c:pt idx="162">
                  <c:v>0.17833987381246583</c:v>
                </c:pt>
                <c:pt idx="163">
                  <c:v>0.20183282898544874</c:v>
                </c:pt>
              </c:numCache>
            </c:numRef>
          </c:yVal>
          <c:smooth val="1"/>
          <c:extLst>
            <c:ext xmlns:c16="http://schemas.microsoft.com/office/drawing/2014/chart" uri="{C3380CC4-5D6E-409C-BE32-E72D297353CC}">
              <c16:uniqueId val="{00000000-9CD4-4B4B-B0C5-E85A955EAB9D}"/>
            </c:ext>
          </c:extLst>
        </c:ser>
        <c:ser>
          <c:idx val="1"/>
          <c:order val="1"/>
          <c:tx>
            <c:v>Potential Energy</c:v>
          </c:tx>
          <c:spPr>
            <a:ln w="50800" cap="rnd">
              <a:solidFill>
                <a:srgbClr val="7030A0"/>
              </a:solidFill>
              <a:round/>
            </a:ln>
            <a:effectLst/>
          </c:spPr>
          <c:marker>
            <c:symbol val="none"/>
          </c:marker>
          <c:xVal>
            <c:numRef>
              <c:f>Sheet1!$E$11:$E$174</c:f>
              <c:numCache>
                <c:formatCode>0.0</c:formatCode>
                <c:ptCount val="164"/>
                <c:pt idx="0">
                  <c:v>30.000000000000007</c:v>
                </c:pt>
                <c:pt idx="1">
                  <c:v>29.986434384568653</c:v>
                </c:pt>
                <c:pt idx="2">
                  <c:v>29.959308717185074</c:v>
                </c:pt>
                <c:pt idx="3">
                  <c:v>29.918634124805198</c:v>
                </c:pt>
                <c:pt idx="4">
                  <c:v>29.864427297847769</c:v>
                </c:pt>
                <c:pt idx="5">
                  <c:v>29.796710490149987</c:v>
                </c:pt>
                <c:pt idx="6">
                  <c:v>29.715511518864961</c:v>
                </c:pt>
                <c:pt idx="7">
                  <c:v>29.620863764263749</c:v>
                </c:pt>
                <c:pt idx="8">
                  <c:v>29.512806169396026</c:v>
                </c:pt>
                <c:pt idx="9">
                  <c:v>29.391383239554237</c:v>
                </c:pt>
                <c:pt idx="10">
                  <c:v>29.256645041477608</c:v>
                </c:pt>
                <c:pt idx="11">
                  <c:v>29.1086472022238</c:v>
                </c:pt>
                <c:pt idx="12">
                  <c:v>28.947450907627754</c:v>
                </c:pt>
                <c:pt idx="13">
                  <c:v>28.773122900259342</c:v>
                </c:pt>
                <c:pt idx="14">
                  <c:v>28.585735476783743</c:v>
                </c:pt>
                <c:pt idx="15">
                  <c:v>28.385366484621152</c:v>
                </c:pt>
                <c:pt idx="16">
                  <c:v>28.172099317795524</c:v>
                </c:pt>
                <c:pt idx="17">
                  <c:v>27.946022911855369</c:v>
                </c:pt>
                <c:pt idx="18">
                  <c:v>27.707231737743598</c:v>
                </c:pt>
                <c:pt idx="19">
                  <c:v>27.455825794487673</c:v>
                </c:pt>
                <c:pt idx="20">
                  <c:v>27.191910600576108</c:v>
                </c:pt>
                <c:pt idx="21">
                  <c:v>26.915597183882781</c:v>
                </c:pt>
                <c:pt idx="22">
                  <c:v>26.62700206999612</c:v>
                </c:pt>
                <c:pt idx="23">
                  <c:v>26.326247268806902</c:v>
                </c:pt>
                <c:pt idx="24">
                  <c:v>26.013460259205246</c:v>
                </c:pt>
                <c:pt idx="25">
                  <c:v>25.688773971734953</c:v>
                </c:pt>
                <c:pt idx="26">
                  <c:v>25.352326769051714</c:v>
                </c:pt>
                <c:pt idx="27">
                  <c:v>25.004262424030454</c:v>
                </c:pt>
                <c:pt idx="28">
                  <c:v>24.644730095366654</c:v>
                </c:pt>
                <c:pt idx="29">
                  <c:v>24.273884300516887</c:v>
                </c:pt>
                <c:pt idx="30">
                  <c:v>23.891884885824496</c:v>
                </c:pt>
                <c:pt idx="31">
                  <c:v>23.498896993678226</c:v>
                </c:pt>
                <c:pt idx="32">
                  <c:v>23.095091026553867</c:v>
                </c:pt>
                <c:pt idx="33">
                  <c:v>22.680642607792144</c:v>
                </c:pt>
                <c:pt idx="34">
                  <c:v>22.255732538969987</c:v>
                </c:pt>
                <c:pt idx="35">
                  <c:v>21.820546753726713</c:v>
                </c:pt>
                <c:pt idx="36">
                  <c:v>21.375276267912334</c:v>
                </c:pt>
                <c:pt idx="37">
                  <c:v>20.920117125930812</c:v>
                </c:pt>
                <c:pt idx="38">
                  <c:v>20.45527034315835</c:v>
                </c:pt>
                <c:pt idx="39">
                  <c:v>19.98094184432394</c:v>
                </c:pt>
                <c:pt idx="40">
                  <c:v>19.49734239774773</c:v>
                </c:pt>
                <c:pt idx="41">
                  <c:v>19.004687545341739</c:v>
                </c:pt>
                <c:pt idx="42">
                  <c:v>18.503197528286776</c:v>
                </c:pt>
                <c:pt idx="43">
                  <c:v>17.993097208309809</c:v>
                </c:pt>
                <c:pt idx="44">
                  <c:v>17.474615984496609</c:v>
                </c:pt>
                <c:pt idx="45">
                  <c:v>16.947987705585891</c:v>
                </c:pt>
                <c:pt idx="46">
                  <c:v>16.413450577703117</c:v>
                </c:pt>
                <c:pt idx="47">
                  <c:v>15.871247067504232</c:v>
                </c:pt>
                <c:pt idx="48">
                  <c:v>15.321623800712688</c:v>
                </c:pt>
                <c:pt idx="49">
                  <c:v>14.764831456045963</c:v>
                </c:pt>
                <c:pt idx="50">
                  <c:v>14.20112465454155</c:v>
                </c:pt>
                <c:pt idx="51">
                  <c:v>13.630761844305979</c:v>
                </c:pt>
                <c:pt idx="52">
                  <c:v>13.054005180724593</c:v>
                </c:pt>
                <c:pt idx="53">
                  <c:v>12.471120402183862</c:v>
                </c:pt>
                <c:pt idx="54">
                  <c:v>11.882376701372364</c:v>
                </c:pt>
                <c:pt idx="55">
                  <c:v>11.288046592240846</c:v>
                </c:pt>
                <c:pt idx="56">
                  <c:v>10.688405772716065</c:v>
                </c:pt>
                <c:pt idx="57">
                  <c:v>10.083732983277258</c:v>
                </c:pt>
                <c:pt idx="58">
                  <c:v>9.4743098615181935</c:v>
                </c:pt>
                <c:pt idx="59">
                  <c:v>8.8604207928313912</c:v>
                </c:pt>
                <c:pt idx="60">
                  <c:v>8.2423527573647242</c:v>
                </c:pt>
                <c:pt idx="61">
                  <c:v>7.6203951734136117</c:v>
                </c:pt>
                <c:pt idx="62">
                  <c:v>6.9948397374247024</c:v>
                </c:pt>
                <c:pt idx="63">
                  <c:v>6.3659802607991161</c:v>
                </c:pt>
                <c:pt idx="64">
                  <c:v>5.7341125036948748</c:v>
                </c:pt>
                <c:pt idx="65">
                  <c:v>5.0995340060391019</c:v>
                </c:pt>
                <c:pt idx="66">
                  <c:v>4.4625439159708327</c:v>
                </c:pt>
                <c:pt idx="67">
                  <c:v>3.8234428159447966</c:v>
                </c:pt>
                <c:pt idx="68">
                  <c:v>3.1825325467352275</c:v>
                </c:pt>
                <c:pt idx="69">
                  <c:v>2.5401160295866179</c:v>
                </c:pt>
                <c:pt idx="70">
                  <c:v>1.8964970867653344</c:v>
                </c:pt>
                <c:pt idx="71">
                  <c:v>1.251980260772005</c:v>
                </c:pt>
                <c:pt idx="72">
                  <c:v>0.60687063247971063</c:v>
                </c:pt>
                <c:pt idx="73">
                  <c:v>-3.8526361532932207E-2</c:v>
                </c:pt>
                <c:pt idx="74">
                  <c:v>-0.68390511218163574</c:v>
                </c:pt>
                <c:pt idx="75">
                  <c:v>-1.3289600213350523</c:v>
                </c:pt>
                <c:pt idx="76">
                  <c:v>-1.973385685256954</c:v>
                </c:pt>
                <c:pt idx="77">
                  <c:v>-2.6168770777568522</c:v>
                </c:pt>
                <c:pt idx="78">
                  <c:v>-3.2591297327750617</c:v>
                </c:pt>
                <c:pt idx="79">
                  <c:v>-3.89983992613034</c:v>
                </c:pt>
                <c:pt idx="80">
                  <c:v>-4.5387048561614662</c:v>
                </c:pt>
                <c:pt idx="81">
                  <c:v>-5.1754228229982706</c:v>
                </c:pt>
                <c:pt idx="82">
                  <c:v>-5.8096934062028831</c:v>
                </c:pt>
                <c:pt idx="83">
                  <c:v>-6.4412176405280546</c:v>
                </c:pt>
                <c:pt idx="84">
                  <c:v>-7.0696981895465543</c:v>
                </c:pt>
                <c:pt idx="85">
                  <c:v>-7.694839516913544</c:v>
                </c:pt>
                <c:pt idx="86">
                  <c:v>-8.3163480550326963</c:v>
                </c:pt>
                <c:pt idx="87">
                  <c:v>-8.9339323709063887</c:v>
                </c:pt>
                <c:pt idx="88">
                  <c:v>-9.5473033289606644</c:v>
                </c:pt>
                <c:pt idx="89">
                  <c:v>-10.156174250646677</c:v>
                </c:pt>
                <c:pt idx="90">
                  <c:v>-10.760261070631982</c:v>
                </c:pt>
                <c:pt idx="91">
                  <c:v>-11.359282489407262</c:v>
                </c:pt>
                <c:pt idx="92">
                  <c:v>-11.952960122146786</c:v>
                </c:pt>
                <c:pt idx="93">
                  <c:v>-12.54101864367405</c:v>
                </c:pt>
                <c:pt idx="94">
                  <c:v>-13.123185929397563</c:v>
                </c:pt>
                <c:pt idx="95">
                  <c:v>-13.699193192095541</c:v>
                </c:pt>
                <c:pt idx="96">
                  <c:v>-14.268775114442322</c:v>
                </c:pt>
                <c:pt idx="97">
                  <c:v>-14.831669977183509</c:v>
                </c:pt>
                <c:pt idx="98">
                  <c:v>-15.38761978288114</c:v>
                </c:pt>
                <c:pt idx="99">
                  <c:v>-15.936370375164465</c:v>
                </c:pt>
                <c:pt idx="100">
                  <c:v>-16.47767155343621</c:v>
                </c:pt>
                <c:pt idx="101">
                  <c:v>-17.011277182998366</c:v>
                </c:pt>
                <c:pt idx="102">
                  <c:v>-17.5369453005755</c:v>
                </c:pt>
                <c:pt idx="103">
                  <c:v>-18.054438215227343</c:v>
                </c:pt>
                <c:pt idx="104">
                  <c:v>-18.56352260465594</c:v>
                </c:pt>
                <c:pt idx="105">
                  <c:v>-19.063969606925642</c:v>
                </c:pt>
                <c:pt idx="106">
                  <c:v>-19.555554907627087</c:v>
                </c:pt>
                <c:pt idx="107">
                  <c:v>-20.038058822528523</c:v>
                </c:pt>
                <c:pt idx="108">
                  <c:v>-20.511266375769569</c:v>
                </c:pt>
                <c:pt idx="109">
                  <c:v>-20.974967373663919</c:v>
                </c:pt>
                <c:pt idx="110">
                  <c:v>-21.428956474188048</c:v>
                </c:pt>
                <c:pt idx="111">
                  <c:v>-21.873033252243125</c:v>
                </c:pt>
                <c:pt idx="112">
                  <c:v>-22.307002260786764</c:v>
                </c:pt>
                <c:pt idx="113">
                  <c:v>-22.730673087940136</c:v>
                </c:pt>
                <c:pt idx="114">
                  <c:v>-23.143860410183986</c:v>
                </c:pt>
                <c:pt idx="115">
                  <c:v>-23.546384041764469</c:v>
                </c:pt>
                <c:pt idx="116">
                  <c:v>-23.938068980436643</c:v>
                </c:pt>
                <c:pt idx="117">
                  <c:v>-24.318745449679152</c:v>
                </c:pt>
                <c:pt idx="118">
                  <c:v>-24.688248937519127</c:v>
                </c:pt>
                <c:pt idx="119">
                  <c:v>-25.046420232110634</c:v>
                </c:pt>
                <c:pt idx="120">
                  <c:v>-25.393105454213906</c:v>
                </c:pt>
                <c:pt idx="121">
                  <c:v>-25.728156086725591</c:v>
                </c:pt>
                <c:pt idx="122">
                  <c:v>-26.051429001412444</c:v>
                </c:pt>
                <c:pt idx="123">
                  <c:v>-26.362786483002701</c:v>
                </c:pt>
                <c:pt idx="124">
                  <c:v>-26.662096250789897</c:v>
                </c:pt>
                <c:pt idx="125">
                  <c:v>-26.94923147790443</c:v>
                </c:pt>
                <c:pt idx="126">
                  <c:v>-27.224070808407259</c:v>
                </c:pt>
                <c:pt idx="127">
                  <c:v>-27.486498372359293</c:v>
                </c:pt>
                <c:pt idx="128">
                  <c:v>-27.736403799017907</c:v>
                </c:pt>
                <c:pt idx="129">
                  <c:v>-27.973682228309645</c:v>
                </c:pt>
                <c:pt idx="130">
                  <c:v>-28.198234320725195</c:v>
                </c:pt>
                <c:pt idx="131">
                  <c:v>-28.409966265778813</c:v>
                </c:pt>
                <c:pt idx="132">
                  <c:v>-28.608789789170409</c:v>
                </c:pt>
                <c:pt idx="133">
                  <c:v>-28.794622158783586</c:v>
                </c:pt>
                <c:pt idx="134">
                  <c:v>-28.967386189647687</c:v>
                </c:pt>
                <c:pt idx="135">
                  <c:v>-29.12701024798627</c:v>
                </c:pt>
                <c:pt idx="136">
                  <c:v>-29.27342825446804</c:v>
                </c:pt>
                <c:pt idx="137">
                  <c:v>-29.406579686769895</c:v>
                </c:pt>
                <c:pt idx="138">
                  <c:v>-29.526409581554521</c:v>
                </c:pt>
                <c:pt idx="139">
                  <c:v>-29.632868535957819</c:v>
                </c:pt>
                <c:pt idx="140">
                  <c:v>-29.725912708673441</c:v>
                </c:pt>
                <c:pt idx="141">
                  <c:v>-29.805503820714147</c:v>
                </c:pt>
                <c:pt idx="142">
                  <c:v>-29.871609155920975</c:v>
                </c:pt>
                <c:pt idx="143">
                  <c:v>-29.924201561283009</c:v>
                </c:pt>
                <c:pt idx="144">
                  <c:v>-29.963259447121676</c:v>
                </c:pt>
                <c:pt idx="145">
                  <c:v>-29.988766787184577</c:v>
                </c:pt>
                <c:pt idx="146">
                  <c:v>-30.000713118684956</c:v>
                </c:pt>
                <c:pt idx="147">
                  <c:v>-29.999093542313471</c:v>
                </c:pt>
                <c:pt idx="148">
                  <c:v>-29.983908722239931</c:v>
                </c:pt>
                <c:pt idx="149">
                  <c:v>-29.955164886113245</c:v>
                </c:pt>
                <c:pt idx="150">
                  <c:v>-29.912873825058323</c:v>
                </c:pt>
                <c:pt idx="151">
                  <c:v>-29.857052893659656</c:v>
                </c:pt>
                <c:pt idx="152">
                  <c:v>-29.787725009911657</c:v>
                </c:pt>
                <c:pt idx="153">
                  <c:v>-29.704918655106852</c:v>
                </c:pt>
                <c:pt idx="154">
                  <c:v>-29.608667873623634</c:v>
                </c:pt>
                <c:pt idx="155">
                  <c:v>-29.499012272566539</c:v>
                </c:pt>
                <c:pt idx="156">
                  <c:v>-29.375997021202853</c:v>
                </c:pt>
                <c:pt idx="157">
                  <c:v>-29.239672850130944</c:v>
                </c:pt>
                <c:pt idx="158">
                  <c:v>-29.090096050106961</c:v>
                </c:pt>
                <c:pt idx="159">
                  <c:v>-28.927328470448693</c:v>
                </c:pt>
                <c:pt idx="160">
                  <c:v>-28.751437516927087</c:v>
                </c:pt>
                <c:pt idx="161">
                  <c:v>-28.56249614904857</c:v>
                </c:pt>
                <c:pt idx="162">
                  <c:v>-28.360582876623877</c:v>
                </c:pt>
                <c:pt idx="163">
                  <c:v>-28.145781755512271</c:v>
                </c:pt>
              </c:numCache>
            </c:numRef>
          </c:xVal>
          <c:yVal>
            <c:numRef>
              <c:f>Sheet1!$I$11:$I$174</c:f>
              <c:numCache>
                <c:formatCode>0.0</c:formatCode>
                <c:ptCount val="164"/>
                <c:pt idx="0">
                  <c:v>1.8220628344720318</c:v>
                </c:pt>
                <c:pt idx="1">
                  <c:v>1.8204531577807384</c:v>
                </c:pt>
                <c:pt idx="2">
                  <c:v>1.8172364449710017</c:v>
                </c:pt>
                <c:pt idx="3">
                  <c:v>1.8124179744776043</c:v>
                </c:pt>
                <c:pt idx="4">
                  <c:v>1.8060056571666241</c:v>
                </c:pt>
                <c:pt idx="5">
                  <c:v>1.7980100281674201</c:v>
                </c:pt>
                <c:pt idx="6">
                  <c:v>1.7884442359410873</c:v>
                </c:pt>
                <c:pt idx="7">
                  <c:v>1.7773240285509271</c:v>
                </c:pt>
                <c:pt idx="8">
                  <c:v>1.7646677370924646</c:v>
                </c:pt>
                <c:pt idx="9">
                  <c:v>1.750496256233145</c:v>
                </c:pt>
                <c:pt idx="10">
                  <c:v>1.7348330218047856</c:v>
                </c:pt>
                <c:pt idx="11">
                  <c:v>1.7177039853856098</c:v>
                </c:pt>
                <c:pt idx="12">
                  <c:v>1.6991375858029816</c:v>
                </c:pt>
                <c:pt idx="13">
                  <c:v>1.6791647174830917</c:v>
                </c:pt>
                <c:pt idx="14">
                  <c:v>1.657818695569885</c:v>
                </c:pt>
                <c:pt idx="15">
                  <c:v>1.6351352177323761</c:v>
                </c:pt>
                <c:pt idx="16">
                  <c:v>1.611152322577416</c:v>
                </c:pt>
                <c:pt idx="17">
                  <c:v>1.5859103445839455</c:v>
                </c:pt>
                <c:pt idx="18">
                  <c:v>1.5594518654747755</c:v>
                </c:pt>
                <c:pt idx="19">
                  <c:v>1.5318216619432619</c:v>
                </c:pt>
                <c:pt idx="20">
                  <c:v>1.5030666496545528</c:v>
                </c:pt>
                <c:pt idx="21">
                  <c:v>1.4732358234448668</c:v>
                </c:pt>
                <c:pt idx="22">
                  <c:v>1.4423801936471428</c:v>
                </c:pt>
                <c:pt idx="23">
                  <c:v>1.4105527184776978</c:v>
                </c:pt>
                <c:pt idx="24">
                  <c:v>1.3778082324260854</c:v>
                </c:pt>
                <c:pt idx="25">
                  <c:v>1.3442033705992209</c:v>
                </c:pt>
                <c:pt idx="26">
                  <c:v>1.3097964889810694</c:v>
                </c:pt>
                <c:pt idx="27">
                  <c:v>1.2746475805806945</c:v>
                </c:pt>
                <c:pt idx="28">
                  <c:v>1.2388181874542497</c:v>
                </c:pt>
                <c:pt idx="29">
                  <c:v>1.2023713086005259</c:v>
                </c:pt>
                <c:pt idx="30">
                  <c:v>1.1653713037449691</c:v>
                </c:pt>
                <c:pt idx="31">
                  <c:v>1.1278837930433667</c:v>
                </c:pt>
                <c:pt idx="32">
                  <c:v>1.0899755527539785</c:v>
                </c:pt>
                <c:pt idx="33">
                  <c:v>1.051714406945278</c:v>
                </c:pt>
                <c:pt idx="34">
                  <c:v>1.0131691153259137</c:v>
                </c:pt>
                <c:pt idx="35">
                  <c:v>0.97440925730364647</c:v>
                </c:pt>
                <c:pt idx="36">
                  <c:v>0.93550511240094991</c:v>
                </c:pt>
                <c:pt idx="37">
                  <c:v>0.8965275371764303</c:v>
                </c:pt>
                <c:pt idx="38">
                  <c:v>0.85754783882312857</c:v>
                </c:pt>
                <c:pt idx="39">
                  <c:v>0.81863764563702546</c:v>
                </c:pt>
                <c:pt idx="40">
                  <c:v>0.7798687745714421</c:v>
                </c:pt>
                <c:pt idx="41">
                  <c:v>0.74131309611539464</c:v>
                </c:pt>
                <c:pt idx="42">
                  <c:v>0.70304239675622959</c:v>
                </c:pt>
                <c:pt idx="43">
                  <c:v>0.66512823930870013</c:v>
                </c:pt>
                <c:pt idx="44">
                  <c:v>0.62764182141405378</c:v>
                </c:pt>
                <c:pt idx="45">
                  <c:v>0.59065383253337878</c:v>
                </c:pt>
                <c:pt idx="46">
                  <c:v>0.55423430977924149</c:v>
                </c:pt>
                <c:pt idx="47">
                  <c:v>0.51845249294852458</c:v>
                </c:pt>
                <c:pt idx="48">
                  <c:v>0.4833766791367875</c:v>
                </c:pt>
                <c:pt idx="49">
                  <c:v>0.44907407733075111</c:v>
                </c:pt>
                <c:pt idx="50">
                  <c:v>0.41561066339003538</c:v>
                </c:pt>
                <c:pt idx="51">
                  <c:v>0.38305103584213107</c:v>
                </c:pt>
                <c:pt idx="52">
                  <c:v>0.35145827292565457</c:v>
                </c:pt>
                <c:pt idx="53">
                  <c:v>0.3208937913257337</c:v>
                </c:pt>
                <c:pt idx="54">
                  <c:v>0.2914172070523513</c:v>
                </c:pt>
                <c:pt idx="55">
                  <c:v>0.26308619891684337</c:v>
                </c:pt>
                <c:pt idx="56">
                  <c:v>0.23595637506398681</c:v>
                </c:pt>
                <c:pt idx="57">
                  <c:v>0.21008114301676173</c:v>
                </c:pt>
                <c:pt idx="58">
                  <c:v>0.18551158368800813</c:v>
                </c:pt>
                <c:pt idx="59">
                  <c:v>0.16229632980781261</c:v>
                </c:pt>
                <c:pt idx="60">
                  <c:v>0.14048144920736583</c:v>
                </c:pt>
                <c:pt idx="61">
                  <c:v>0.12011033338944443</c:v>
                </c:pt>
                <c:pt idx="62">
                  <c:v>0.10122359180234497</c:v>
                </c:pt>
                <c:pt idx="63">
                  <c:v>8.3858952218346161E-2</c:v>
                </c:pt>
                <c:pt idx="64">
                  <c:v>6.8051167599403328E-2</c:v>
                </c:pt>
                <c:pt idx="65">
                  <c:v>5.3831929812039547E-2</c:v>
                </c:pt>
                <c:pt idx="66">
                  <c:v>4.1229790530314503E-2</c:v>
                </c:pt>
                <c:pt idx="67">
                  <c:v>3.0270089640517028E-2</c:v>
                </c:pt>
                <c:pt idx="68">
                  <c:v>2.0974891433775511E-2</c:v>
                </c:pt>
                <c:pt idx="69">
                  <c:v>1.3362928843699606E-2</c:v>
                </c:pt>
                <c:pt idx="70">
                  <c:v>7.449555955071574E-3</c:v>
                </c:pt>
                <c:pt idx="71">
                  <c:v>3.2467089772207913E-3</c:v>
                </c:pt>
                <c:pt idx="72">
                  <c:v>7.628758419091497E-4</c:v>
                </c:pt>
                <c:pt idx="73">
                  <c:v>3.074550665616016E-6</c:v>
                </c:pt>
                <c:pt idx="74">
                  <c:v>9.6884036082123259E-4</c:v>
                </c:pt>
                <c:pt idx="75">
                  <c:v>3.6582218631320274E-3</c:v>
                </c:pt>
                <c:pt idx="76">
                  <c:v>8.0657859672097487E-3</c:v>
                </c:pt>
                <c:pt idx="77">
                  <c:v>1.418263177415291E-2</c:v>
                </c:pt>
                <c:pt idx="78">
                  <c:v>2.1996413279117277E-2</c:v>
                </c:pt>
                <c:pt idx="79">
                  <c:v>3.1491370810300623E-2</c:v>
                </c:pt>
                <c:pt idx="80">
                  <c:v>4.2648371075143743E-2</c:v>
                </c:pt>
                <c:pt idx="81">
                  <c:v>5.5444955649873506E-2</c:v>
                </c:pt>
                <c:pt idx="82">
                  <c:v>6.9855397714784218E-2</c:v>
                </c:pt>
                <c:pt idx="83">
                  <c:v>8.5850766805450007E-2</c:v>
                </c:pt>
                <c:pt idx="84">
                  <c:v>0.1033990013192021</c:v>
                </c:pt>
                <c:pt idx="85">
                  <c:v>0.12246498848725729</c:v>
                </c:pt>
                <c:pt idx="86">
                  <c:v>0.1430106514957874</c:v>
                </c:pt>
                <c:pt idx="87">
                  <c:v>0.16499504341412141</c:v>
                </c:pt>
                <c:pt idx="88">
                  <c:v>0.18837444756554333</c:v>
                </c:pt>
                <c:pt idx="89">
                  <c:v>0.21310248395565523</c:v>
                </c:pt>
                <c:pt idx="90">
                  <c:v>0.23913022135521089</c:v>
                </c:pt>
                <c:pt idx="91">
                  <c:v>0.26640629461885723</c:v>
                </c:pt>
                <c:pt idx="92">
                  <c:v>0.29487702680826544</c:v>
                </c:pt>
                <c:pt idx="93">
                  <c:v>0.32448655567775297</c:v>
                </c:pt>
                <c:pt idx="94">
                  <c:v>0.35517696407282173</c:v>
                </c:pt>
                <c:pt idx="95">
                  <c:v>0.38688841378691485</c:v>
                </c:pt>
                <c:pt idx="96">
                  <c:v>0.41955928241909568</c:v>
                </c:pt>
                <c:pt idx="97">
                  <c:v>0.45312630277540578</c:v>
                </c:pt>
                <c:pt idx="98">
                  <c:v>0.4875247043590587</c:v>
                </c:pt>
                <c:pt idx="99">
                  <c:v>0.52268835649938872</c:v>
                </c:pt>
                <c:pt idx="100">
                  <c:v>0.55854991267663046</c:v>
                </c:pt>
                <c:pt idx="101">
                  <c:v>0.59504095560870063</c:v>
                </c:pt>
                <c:pt idx="102">
                  <c:v>0.63209214267744507</c:v>
                </c:pt>
                <c:pt idx="103">
                  <c:v>0.66963335128485468</c:v>
                </c:pt>
                <c:pt idx="104">
                  <c:v>0.70759382374454383</c:v>
                </c:pt>
                <c:pt idx="105">
                  <c:v>0.74590231133012885</c:v>
                </c:pt>
                <c:pt idx="106">
                  <c:v>0.78448721711983538</c:v>
                </c:pt>
                <c:pt idx="107">
                  <c:v>0.82327673729559336</c:v>
                </c:pt>
                <c:pt idx="108">
                  <c:v>0.86219900057479926</c:v>
                </c:pt>
                <c:pt idx="109">
                  <c:v>0.90118220547369532</c:v>
                </c:pt>
                <c:pt idx="110">
                  <c:v>0.94015475512280311</c:v>
                </c:pt>
                <c:pt idx="111">
                  <c:v>0.97904538937669727</c:v>
                </c:pt>
                <c:pt idx="112">
                  <c:v>1.0177833139827897</c:v>
                </c:pt>
                <c:pt idx="113">
                  <c:v>1.0562983265960053</c:v>
                </c:pt>
                <c:pt idx="114">
                  <c:v>1.0945209394488042</c:v>
                </c:pt>
                <c:pt idx="115">
                  <c:v>1.1323824985080524</c:v>
                </c:pt>
                <c:pt idx="116">
                  <c:v>1.1698152989721766</c:v>
                </c:pt>
                <c:pt idx="117">
                  <c:v>1.2067526969835054</c:v>
                </c:pt>
                <c:pt idx="118">
                  <c:v>1.2431292174514077</c:v>
                </c:pt>
                <c:pt idx="119">
                  <c:v>1.2788806579020413</c:v>
                </c:pt>
                <c:pt idx="120">
                  <c:v>1.313944188289744</c:v>
                </c:pt>
                <c:pt idx="121">
                  <c:v>1.3482584467235306</c:v>
                </c:pt>
                <c:pt idx="122">
                  <c:v>1.3817636310793642</c:v>
                </c:pt>
                <c:pt idx="123">
                  <c:v>1.4144015864853063</c:v>
                </c:pt>
                <c:pt idx="124">
                  <c:v>1.446115888681593</c:v>
                </c:pt>
                <c:pt idx="125">
                  <c:v>1.4768519232716883</c:v>
                </c:pt>
                <c:pt idx="126">
                  <c:v>1.506556960892917</c:v>
                </c:pt>
                <c:pt idx="127">
                  <c:v>1.5351802283467162</c:v>
                </c:pt>
                <c:pt idx="128">
                  <c:v>1.5626729757385416</c:v>
                </c:pt>
                <c:pt idx="129">
                  <c:v>1.5889885396862073</c:v>
                </c:pt>
                <c:pt idx="130">
                  <c:v>1.6140824026628575</c:v>
                </c:pt>
                <c:pt idx="131">
                  <c:v>1.6379122485468578</c:v>
                </c:pt>
                <c:pt idx="132">
                  <c:v>1.6604380144557069</c:v>
                </c:pt>
                <c:pt idx="133">
                  <c:v>1.6816219389445664</c:v>
                </c:pt>
                <c:pt idx="134">
                  <c:v>1.701428606652323</c:v>
                </c:pt>
                <c:pt idx="135">
                  <c:v>1.7198249894791875</c:v>
                </c:pt>
                <c:pt idx="136">
                  <c:v>1.7367804843796932</c:v>
                </c:pt>
                <c:pt idx="137">
                  <c:v>1.7522669478539008</c:v>
                </c:pt>
                <c:pt idx="138">
                  <c:v>1.7662587272172594</c:v>
                </c:pt>
                <c:pt idx="139">
                  <c:v>1.7787326887265031</c:v>
                </c:pt>
                <c:pt idx="140">
                  <c:v>1.7896682426347041</c:v>
                </c:pt>
                <c:pt idx="141">
                  <c:v>1.799047365243764</c:v>
                </c:pt>
                <c:pt idx="142">
                  <c:v>1.8068546180168354</c:v>
                </c:pt>
                <c:pt idx="143">
                  <c:v>1.8130771638066978</c:v>
                </c:pt>
                <c:pt idx="144">
                  <c:v>1.8177047802492208</c:v>
                </c:pt>
                <c:pt idx="145">
                  <c:v>1.8207298703633157</c:v>
                </c:pt>
                <c:pt idx="146">
                  <c:v>1.8221474703909575</c:v>
                </c:pt>
                <c:pt idx="147">
                  <c:v>1.8219552549024058</c:v>
                </c:pt>
                <c:pt idx="148">
                  <c:v>1.820153539183174</c:v>
                </c:pt>
                <c:pt idx="149">
                  <c:v>1.8167452789105845</c:v>
                </c:pt>
                <c:pt idx="150">
                  <c:v>1.811736067118817</c:v>
                </c:pt>
                <c:pt idx="151">
                  <c:v>1.8051341284425586</c:v>
                </c:pt>
                <c:pt idx="152">
                  <c:v>1.7969503106206322</c:v>
                </c:pt>
                <c:pt idx="153">
                  <c:v>1.7871980732324051</c:v>
                </c:pt>
                <c:pt idx="154">
                  <c:v>1.7758934736315304</c:v>
                </c:pt>
                <c:pt idx="155">
                  <c:v>1.7630551500336935</c:v>
                </c:pt>
                <c:pt idx="156">
                  <c:v>1.7487043017075798</c:v>
                </c:pt>
                <c:pt idx="157">
                  <c:v>1.7328646662113876</c:v>
                </c:pt>
                <c:pt idx="158">
                  <c:v>1.7155624936109781</c:v>
                </c:pt>
                <c:pt idx="159">
                  <c:v>1.69682651761015</c:v>
                </c:pt>
                <c:pt idx="160">
                  <c:v>1.6766879235188075</c:v>
                </c:pt>
                <c:pt idx="161">
                  <c:v>1.6551803129808338</c:v>
                </c:pt>
                <c:pt idx="162">
                  <c:v>1.6323396653805613</c:v>
                </c:pt>
                <c:pt idx="163">
                  <c:v>1.6082042958446934</c:v>
                </c:pt>
              </c:numCache>
            </c:numRef>
          </c:yVal>
          <c:smooth val="1"/>
          <c:extLst>
            <c:ext xmlns:c16="http://schemas.microsoft.com/office/drawing/2014/chart" uri="{C3380CC4-5D6E-409C-BE32-E72D297353CC}">
              <c16:uniqueId val="{00000001-9CD4-4B4B-B0C5-E85A955EAB9D}"/>
            </c:ext>
          </c:extLst>
        </c:ser>
        <c:dLbls>
          <c:showLegendKey val="0"/>
          <c:showVal val="0"/>
          <c:showCatName val="0"/>
          <c:showSerName val="0"/>
          <c:showPercent val="0"/>
          <c:showBubbleSize val="0"/>
        </c:dLbls>
        <c:axId val="475000248"/>
        <c:axId val="474998280"/>
      </c:scatterChart>
      <c:valAx>
        <c:axId val="475000248"/>
        <c:scaling>
          <c:orientation val="maxMin"/>
        </c:scaling>
        <c:delete val="0"/>
        <c:axPos val="b"/>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74998280"/>
        <c:crosses val="autoZero"/>
        <c:crossBetween val="midCat"/>
      </c:valAx>
      <c:valAx>
        <c:axId val="474998280"/>
        <c:scaling>
          <c:orientation val="minMax"/>
        </c:scaling>
        <c:delete val="0"/>
        <c:axPos val="r"/>
        <c:majorGridlines>
          <c:spPr>
            <a:ln w="9525" cap="flat" cmpd="sng" algn="ctr">
              <a:solidFill>
                <a:schemeClr val="tx1">
                  <a:lumMod val="75000"/>
                  <a:lumOff val="25000"/>
                </a:schemeClr>
              </a:solidFill>
              <a:round/>
            </a:ln>
            <a:effectLst/>
          </c:spPr>
        </c:majorGridlines>
        <c:numFmt formatCode="0.0" sourceLinked="1"/>
        <c:majorTickMark val="none"/>
        <c:minorTickMark val="none"/>
        <c:tickLblPos val="nextTo"/>
        <c:spPr>
          <a:noFill/>
          <a:ln w="2540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500024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4D269-A9E3-4984-96D1-158384B5E676}" type="datetimeFigureOut">
              <a:rPr lang="en-US" smtClean="0"/>
              <a:t>9/21/2018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BA153-3370-4C80-B989-EED9662FFE90}" type="slidenum">
              <a:rPr lang="en-US" smtClean="0"/>
              <a:t>‹#›</a:t>
            </a:fld>
            <a:endParaRPr lang="en-US"/>
          </a:p>
        </p:txBody>
      </p:sp>
    </p:spTree>
    <p:extLst>
      <p:ext uri="{BB962C8B-B14F-4D97-AF65-F5344CB8AC3E}">
        <p14:creationId xmlns:p14="http://schemas.microsoft.com/office/powerpoint/2010/main" val="2204346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D4F7-A9F0-45B8-BC17-A826ECB945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E1D37-6736-4D00-8253-E8F0B4147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BADDCD-935F-46F5-94F0-1221A7E380BA}"/>
              </a:ext>
            </a:extLst>
          </p:cNvPr>
          <p:cNvSpPr>
            <a:spLocks noGrp="1"/>
          </p:cNvSpPr>
          <p:nvPr>
            <p:ph type="dt" sz="half" idx="10"/>
          </p:nvPr>
        </p:nvSpPr>
        <p:spPr/>
        <p:txBody>
          <a:bodyPr/>
          <a:lstStyle/>
          <a:p>
            <a:fld id="{CC8B4EC2-F744-4430-8A21-7996E0E439B7}" type="datetime1">
              <a:rPr lang="en-US" smtClean="0"/>
              <a:t>9/21/2018</a:t>
            </a:fld>
            <a:endParaRPr lang="en-US"/>
          </a:p>
        </p:txBody>
      </p:sp>
      <p:sp>
        <p:nvSpPr>
          <p:cNvPr id="5" name="Footer Placeholder 4">
            <a:extLst>
              <a:ext uri="{FF2B5EF4-FFF2-40B4-BE49-F238E27FC236}">
                <a16:creationId xmlns:a16="http://schemas.microsoft.com/office/drawing/2014/main" id="{3B797EEA-F47A-4D5B-BE84-C899292D3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C3C60-898D-4039-93D9-B82B09D3CDA7}"/>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392471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328B9-7F61-4722-8746-189767E36E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06475D-5B23-473F-A63D-F33696ABD1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78F0E-DDD8-435E-8ABF-0D2BFD985869}"/>
              </a:ext>
            </a:extLst>
          </p:cNvPr>
          <p:cNvSpPr>
            <a:spLocks noGrp="1"/>
          </p:cNvSpPr>
          <p:nvPr>
            <p:ph type="dt" sz="half" idx="10"/>
          </p:nvPr>
        </p:nvSpPr>
        <p:spPr/>
        <p:txBody>
          <a:bodyPr/>
          <a:lstStyle/>
          <a:p>
            <a:fld id="{1DAE1930-EFF7-4C73-826A-D0F38DEF458F}" type="datetime1">
              <a:rPr lang="en-US" smtClean="0"/>
              <a:t>9/21/2018</a:t>
            </a:fld>
            <a:endParaRPr lang="en-US"/>
          </a:p>
        </p:txBody>
      </p:sp>
      <p:sp>
        <p:nvSpPr>
          <p:cNvPr id="5" name="Footer Placeholder 4">
            <a:extLst>
              <a:ext uri="{FF2B5EF4-FFF2-40B4-BE49-F238E27FC236}">
                <a16:creationId xmlns:a16="http://schemas.microsoft.com/office/drawing/2014/main" id="{CBD76147-EAAD-4121-9F03-0060C03A2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BAB0E-EA4A-4287-8C39-75BB46DC40B1}"/>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99591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A594BB-7F87-4664-8ABC-460CEA7F15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3339DF-4C0F-4F49-BBDB-A233409DAE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D4F45-6DCC-4915-ABEB-D3A385217579}"/>
              </a:ext>
            </a:extLst>
          </p:cNvPr>
          <p:cNvSpPr>
            <a:spLocks noGrp="1"/>
          </p:cNvSpPr>
          <p:nvPr>
            <p:ph type="dt" sz="half" idx="10"/>
          </p:nvPr>
        </p:nvSpPr>
        <p:spPr/>
        <p:txBody>
          <a:bodyPr/>
          <a:lstStyle/>
          <a:p>
            <a:fld id="{BBF84BBD-9C61-41C5-9F03-E5A404A75372}" type="datetime1">
              <a:rPr lang="en-US" smtClean="0"/>
              <a:t>9/21/2018</a:t>
            </a:fld>
            <a:endParaRPr lang="en-US"/>
          </a:p>
        </p:txBody>
      </p:sp>
      <p:sp>
        <p:nvSpPr>
          <p:cNvPr id="5" name="Footer Placeholder 4">
            <a:extLst>
              <a:ext uri="{FF2B5EF4-FFF2-40B4-BE49-F238E27FC236}">
                <a16:creationId xmlns:a16="http://schemas.microsoft.com/office/drawing/2014/main" id="{B28A4926-1B36-4F7F-AF4B-38E5FFA2D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CF01F-DE2D-46A6-A1EB-D7416797F651}"/>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12767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B7C5-A720-4FD8-9F82-5B1F28728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E5DB6F-5A84-4DC8-B80A-BC3EE73F84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948EF-7522-4F7C-B0B1-FC83FC3C9641}"/>
              </a:ext>
            </a:extLst>
          </p:cNvPr>
          <p:cNvSpPr>
            <a:spLocks noGrp="1"/>
          </p:cNvSpPr>
          <p:nvPr>
            <p:ph type="dt" sz="half" idx="10"/>
          </p:nvPr>
        </p:nvSpPr>
        <p:spPr/>
        <p:txBody>
          <a:bodyPr/>
          <a:lstStyle/>
          <a:p>
            <a:fld id="{84644097-BAFE-44BA-90A8-5DB55FDC2992}" type="datetime1">
              <a:rPr lang="en-US" smtClean="0"/>
              <a:t>9/21/2018</a:t>
            </a:fld>
            <a:endParaRPr lang="en-US"/>
          </a:p>
        </p:txBody>
      </p:sp>
      <p:sp>
        <p:nvSpPr>
          <p:cNvPr id="5" name="Footer Placeholder 4">
            <a:extLst>
              <a:ext uri="{FF2B5EF4-FFF2-40B4-BE49-F238E27FC236}">
                <a16:creationId xmlns:a16="http://schemas.microsoft.com/office/drawing/2014/main" id="{E1E2424E-DFC9-4EAE-A71A-EDF37DD2E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B3569-DDE9-4938-85B4-D6555B3BC2A2}"/>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364427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BF11-A9C5-44CE-8781-E989264E2D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187ED3-7760-4598-B451-837C0C0BA6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46BA11-0588-4391-B6CA-BF1D87C476B7}"/>
              </a:ext>
            </a:extLst>
          </p:cNvPr>
          <p:cNvSpPr>
            <a:spLocks noGrp="1"/>
          </p:cNvSpPr>
          <p:nvPr>
            <p:ph type="dt" sz="half" idx="10"/>
          </p:nvPr>
        </p:nvSpPr>
        <p:spPr/>
        <p:txBody>
          <a:bodyPr/>
          <a:lstStyle/>
          <a:p>
            <a:fld id="{AAA8D70F-C80C-478E-8582-BA121BA9A29D}" type="datetime1">
              <a:rPr lang="en-US" smtClean="0"/>
              <a:t>9/21/2018</a:t>
            </a:fld>
            <a:endParaRPr lang="en-US"/>
          </a:p>
        </p:txBody>
      </p:sp>
      <p:sp>
        <p:nvSpPr>
          <p:cNvPr id="5" name="Footer Placeholder 4">
            <a:extLst>
              <a:ext uri="{FF2B5EF4-FFF2-40B4-BE49-F238E27FC236}">
                <a16:creationId xmlns:a16="http://schemas.microsoft.com/office/drawing/2014/main" id="{204C6D44-ABE9-4465-BCC5-5D3CBA853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7FB576-6F01-4BF0-9748-AB9BDF524B53}"/>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67843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890E8-D6FD-4B0F-8781-9D5C207060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6B3857-0803-46FD-8F25-B1BFD13EB0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415232-11C8-4089-8A6A-F46DDA6CE7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26A59-1391-4690-AAEC-71E0304B51EA}"/>
              </a:ext>
            </a:extLst>
          </p:cNvPr>
          <p:cNvSpPr>
            <a:spLocks noGrp="1"/>
          </p:cNvSpPr>
          <p:nvPr>
            <p:ph type="dt" sz="half" idx="10"/>
          </p:nvPr>
        </p:nvSpPr>
        <p:spPr/>
        <p:txBody>
          <a:bodyPr/>
          <a:lstStyle/>
          <a:p>
            <a:fld id="{6B233824-CBBA-4BE1-A7B2-6B5ACA93866B}" type="datetime1">
              <a:rPr lang="en-US" smtClean="0"/>
              <a:t>9/21/2018</a:t>
            </a:fld>
            <a:endParaRPr lang="en-US"/>
          </a:p>
        </p:txBody>
      </p:sp>
      <p:sp>
        <p:nvSpPr>
          <p:cNvPr id="6" name="Footer Placeholder 5">
            <a:extLst>
              <a:ext uri="{FF2B5EF4-FFF2-40B4-BE49-F238E27FC236}">
                <a16:creationId xmlns:a16="http://schemas.microsoft.com/office/drawing/2014/main" id="{767E4AFC-221F-4A6B-ABDD-8CD9CED55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729698-054E-45FE-A1BE-3A7AE6A97C97}"/>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327678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48E8-25CC-48DC-B43E-5C415D24AA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6E4F23-CC13-4C87-96EF-697098A8A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1CF167-B735-4787-B159-76789ACA3D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432921-A5E5-4B03-B05B-1DB42ABBB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C50A2A-F090-43D5-9F54-2B1BC4B8BB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BF53A6-45C2-4A0F-B0AF-E2556A070B67}"/>
              </a:ext>
            </a:extLst>
          </p:cNvPr>
          <p:cNvSpPr>
            <a:spLocks noGrp="1"/>
          </p:cNvSpPr>
          <p:nvPr>
            <p:ph type="dt" sz="half" idx="10"/>
          </p:nvPr>
        </p:nvSpPr>
        <p:spPr/>
        <p:txBody>
          <a:bodyPr/>
          <a:lstStyle/>
          <a:p>
            <a:fld id="{E798CDC8-D783-44DC-8AC8-CAC0110C1599}" type="datetime1">
              <a:rPr lang="en-US" smtClean="0"/>
              <a:t>9/21/2018</a:t>
            </a:fld>
            <a:endParaRPr lang="en-US"/>
          </a:p>
        </p:txBody>
      </p:sp>
      <p:sp>
        <p:nvSpPr>
          <p:cNvPr id="8" name="Footer Placeholder 7">
            <a:extLst>
              <a:ext uri="{FF2B5EF4-FFF2-40B4-BE49-F238E27FC236}">
                <a16:creationId xmlns:a16="http://schemas.microsoft.com/office/drawing/2014/main" id="{D377ED7C-817A-4DED-9E31-D8BB616E77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D5FCD1-B40D-4A4D-A85E-2EB869B3D4D0}"/>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318093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4F85A-574D-49C2-93DB-61754A352A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6C5CFF-6E71-4A70-99B6-D5E72FD0E2CC}"/>
              </a:ext>
            </a:extLst>
          </p:cNvPr>
          <p:cNvSpPr>
            <a:spLocks noGrp="1"/>
          </p:cNvSpPr>
          <p:nvPr>
            <p:ph type="dt" sz="half" idx="10"/>
          </p:nvPr>
        </p:nvSpPr>
        <p:spPr/>
        <p:txBody>
          <a:bodyPr/>
          <a:lstStyle/>
          <a:p>
            <a:fld id="{0ABABDDB-8D4E-4882-BDDB-942865AC46D3}" type="datetime1">
              <a:rPr lang="en-US" smtClean="0"/>
              <a:t>9/21/2018</a:t>
            </a:fld>
            <a:endParaRPr lang="en-US"/>
          </a:p>
        </p:txBody>
      </p:sp>
      <p:sp>
        <p:nvSpPr>
          <p:cNvPr id="4" name="Footer Placeholder 3">
            <a:extLst>
              <a:ext uri="{FF2B5EF4-FFF2-40B4-BE49-F238E27FC236}">
                <a16:creationId xmlns:a16="http://schemas.microsoft.com/office/drawing/2014/main" id="{31670F62-057A-4D9B-823D-458B2D7CDF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29CE1F-120D-4EE7-ABCE-E2D5F3D171AA}"/>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415707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70F817-0274-4936-9AFC-D56C9F0B4ED3}"/>
              </a:ext>
            </a:extLst>
          </p:cNvPr>
          <p:cNvSpPr>
            <a:spLocks noGrp="1"/>
          </p:cNvSpPr>
          <p:nvPr>
            <p:ph type="dt" sz="half" idx="10"/>
          </p:nvPr>
        </p:nvSpPr>
        <p:spPr/>
        <p:txBody>
          <a:bodyPr/>
          <a:lstStyle/>
          <a:p>
            <a:fld id="{C46164E6-C55D-478C-83D7-6790FA7D17CD}" type="datetime1">
              <a:rPr lang="en-US" smtClean="0"/>
              <a:t>9/21/2018</a:t>
            </a:fld>
            <a:endParaRPr lang="en-US"/>
          </a:p>
        </p:txBody>
      </p:sp>
      <p:sp>
        <p:nvSpPr>
          <p:cNvPr id="3" name="Footer Placeholder 2">
            <a:extLst>
              <a:ext uri="{FF2B5EF4-FFF2-40B4-BE49-F238E27FC236}">
                <a16:creationId xmlns:a16="http://schemas.microsoft.com/office/drawing/2014/main" id="{A8D931FD-01F1-4805-AAFC-28C53C4F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49D288-DE08-4913-9B65-D79ECC68B2EC}"/>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652898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38D5-80F6-49B7-932D-89D468A92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BF06C0-9B93-4863-8847-837E3BFC11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7C901E-AC8E-4E86-AB98-FECD0F758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7D5E89-9C1A-4CD1-9085-5B710751A120}"/>
              </a:ext>
            </a:extLst>
          </p:cNvPr>
          <p:cNvSpPr>
            <a:spLocks noGrp="1"/>
          </p:cNvSpPr>
          <p:nvPr>
            <p:ph type="dt" sz="half" idx="10"/>
          </p:nvPr>
        </p:nvSpPr>
        <p:spPr/>
        <p:txBody>
          <a:bodyPr/>
          <a:lstStyle/>
          <a:p>
            <a:fld id="{42BE1006-60A0-4D2F-9781-F7339174D4EF}" type="datetime1">
              <a:rPr lang="en-US" smtClean="0"/>
              <a:t>9/21/2018</a:t>
            </a:fld>
            <a:endParaRPr lang="en-US"/>
          </a:p>
        </p:txBody>
      </p:sp>
      <p:sp>
        <p:nvSpPr>
          <p:cNvPr id="6" name="Footer Placeholder 5">
            <a:extLst>
              <a:ext uri="{FF2B5EF4-FFF2-40B4-BE49-F238E27FC236}">
                <a16:creationId xmlns:a16="http://schemas.microsoft.com/office/drawing/2014/main" id="{D96F8C27-838D-4708-AB51-E45B679A5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DC192B-EA2C-4C5B-BA99-DA71FF72F71B}"/>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363165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5080-BC61-455F-8156-10796891A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CD0BCC-9150-4DAF-890D-FF6EAF1F1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9C0335-A097-4A10-B18B-F0F0A442B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1385C3-19FF-4BC7-B44D-2EEABF01AE55}"/>
              </a:ext>
            </a:extLst>
          </p:cNvPr>
          <p:cNvSpPr>
            <a:spLocks noGrp="1"/>
          </p:cNvSpPr>
          <p:nvPr>
            <p:ph type="dt" sz="half" idx="10"/>
          </p:nvPr>
        </p:nvSpPr>
        <p:spPr/>
        <p:txBody>
          <a:bodyPr/>
          <a:lstStyle/>
          <a:p>
            <a:fld id="{EF5E7EFF-ABC0-4FCB-9048-A6A15C09B174}" type="datetime1">
              <a:rPr lang="en-US" smtClean="0"/>
              <a:t>9/21/2018</a:t>
            </a:fld>
            <a:endParaRPr lang="en-US"/>
          </a:p>
        </p:txBody>
      </p:sp>
      <p:sp>
        <p:nvSpPr>
          <p:cNvPr id="6" name="Footer Placeholder 5">
            <a:extLst>
              <a:ext uri="{FF2B5EF4-FFF2-40B4-BE49-F238E27FC236}">
                <a16:creationId xmlns:a16="http://schemas.microsoft.com/office/drawing/2014/main" id="{694D93B5-096C-42B9-85CD-D946FF78A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F33D5-BE8C-472A-A996-99688AD036EB}"/>
              </a:ext>
            </a:extLst>
          </p:cNvPr>
          <p:cNvSpPr>
            <a:spLocks noGrp="1"/>
          </p:cNvSpPr>
          <p:nvPr>
            <p:ph type="sldNum" sz="quarter" idx="12"/>
          </p:nvPr>
        </p:nvSpPr>
        <p:spPr/>
        <p:txBody>
          <a:bodyPr/>
          <a:lstStyle/>
          <a:p>
            <a:fld id="{DF915582-7501-4466-AA90-C6E164EC1B16}" type="slidenum">
              <a:rPr lang="en-US" smtClean="0"/>
              <a:t>‹#›</a:t>
            </a:fld>
            <a:endParaRPr lang="en-US"/>
          </a:p>
        </p:txBody>
      </p:sp>
    </p:spTree>
    <p:extLst>
      <p:ext uri="{BB962C8B-B14F-4D97-AF65-F5344CB8AC3E}">
        <p14:creationId xmlns:p14="http://schemas.microsoft.com/office/powerpoint/2010/main" val="410064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C3BA1B-1EFD-43BC-BF4A-07D4E7722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A9C070-41A6-4FFE-BAFC-AA9246C3EE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1E780-498E-4219-90FC-7F51EC2234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BA288-D430-473E-A377-EBB60647586C}" type="datetime1">
              <a:rPr lang="en-US" smtClean="0"/>
              <a:t>9/21/2018</a:t>
            </a:fld>
            <a:endParaRPr lang="en-US"/>
          </a:p>
        </p:txBody>
      </p:sp>
      <p:sp>
        <p:nvSpPr>
          <p:cNvPr id="5" name="Footer Placeholder 4">
            <a:extLst>
              <a:ext uri="{FF2B5EF4-FFF2-40B4-BE49-F238E27FC236}">
                <a16:creationId xmlns:a16="http://schemas.microsoft.com/office/drawing/2014/main" id="{F3C015A7-FF38-441F-BBEF-1EEE4EEBCE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A668A2-C9D5-4ECA-BC19-FB541FBDE5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15582-7501-4466-AA90-C6E164EC1B16}" type="slidenum">
              <a:rPr lang="en-US" smtClean="0"/>
              <a:t>‹#›</a:t>
            </a:fld>
            <a:endParaRPr lang="en-US"/>
          </a:p>
        </p:txBody>
      </p:sp>
    </p:spTree>
    <p:extLst>
      <p:ext uri="{BB962C8B-B14F-4D97-AF65-F5344CB8AC3E}">
        <p14:creationId xmlns:p14="http://schemas.microsoft.com/office/powerpoint/2010/main" val="186884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39516" y="1844825"/>
            <a:ext cx="4319971" cy="1468685"/>
          </a:xfrm>
        </p:spPr>
        <p:txBody>
          <a:bodyPr>
            <a:normAutofit/>
          </a:bodyPr>
          <a:lstStyle/>
          <a:p>
            <a:pPr algn="ctr"/>
            <a:r>
              <a:rPr lang="en-US" sz="5400" dirty="0"/>
              <a:t>Motion</a:t>
            </a:r>
            <a:br>
              <a:rPr lang="en-US" dirty="0"/>
            </a:br>
            <a:r>
              <a:rPr lang="en-US" dirty="0">
                <a:solidFill>
                  <a:srgbClr val="0070C0"/>
                </a:solidFill>
              </a:rPr>
              <a:t>Simple Pendulum</a:t>
            </a:r>
          </a:p>
        </p:txBody>
      </p:sp>
      <p:sp>
        <p:nvSpPr>
          <p:cNvPr id="11" name="TextBox 10">
            <a:extLst>
              <a:ext uri="{FF2B5EF4-FFF2-40B4-BE49-F238E27FC236}">
                <a16:creationId xmlns:a16="http://schemas.microsoft.com/office/drawing/2014/main" id="{F70C688A-1453-4893-9EA9-962245D2AAD2}"/>
              </a:ext>
            </a:extLst>
          </p:cNvPr>
          <p:cNvSpPr txBox="1"/>
          <p:nvPr/>
        </p:nvSpPr>
        <p:spPr>
          <a:xfrm>
            <a:off x="2167541" y="444294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3" name="Slide Number Placeholder 2">
            <a:extLst>
              <a:ext uri="{FF2B5EF4-FFF2-40B4-BE49-F238E27FC236}">
                <a16:creationId xmlns:a16="http://schemas.microsoft.com/office/drawing/2014/main" id="{D2CFA55E-E354-4378-BF47-BDC67A714479}"/>
              </a:ext>
            </a:extLst>
          </p:cNvPr>
          <p:cNvSpPr>
            <a:spLocks noGrp="1"/>
          </p:cNvSpPr>
          <p:nvPr>
            <p:ph type="sldNum" sz="quarter" idx="12"/>
          </p:nvPr>
        </p:nvSpPr>
        <p:spPr/>
        <p:txBody>
          <a:bodyPr/>
          <a:lstStyle/>
          <a:p>
            <a:fld id="{8D2F5A4B-4A13-479F-B760-CE9BE84513F2}" type="slidenum">
              <a:rPr lang="en-US" smtClean="0"/>
              <a:t>1</a:t>
            </a:fld>
            <a:endParaRPr lang="en-US"/>
          </a:p>
        </p:txBody>
      </p:sp>
      <p:grpSp>
        <p:nvGrpSpPr>
          <p:cNvPr id="5" name="Group 4">
            <a:extLst>
              <a:ext uri="{FF2B5EF4-FFF2-40B4-BE49-F238E27FC236}">
                <a16:creationId xmlns:a16="http://schemas.microsoft.com/office/drawing/2014/main" id="{287FC10C-9816-461F-982A-85EC87452B57}"/>
              </a:ext>
            </a:extLst>
          </p:cNvPr>
          <p:cNvGrpSpPr/>
          <p:nvPr/>
        </p:nvGrpSpPr>
        <p:grpSpPr>
          <a:xfrm>
            <a:off x="5743040" y="1484516"/>
            <a:ext cx="5930088" cy="4119950"/>
            <a:chOff x="769258" y="1607914"/>
            <a:chExt cx="5930088" cy="4119950"/>
          </a:xfrm>
        </p:grpSpPr>
        <p:cxnSp>
          <p:nvCxnSpPr>
            <p:cNvPr id="6" name="Straight Connector 5">
              <a:extLst>
                <a:ext uri="{FF2B5EF4-FFF2-40B4-BE49-F238E27FC236}">
                  <a16:creationId xmlns:a16="http://schemas.microsoft.com/office/drawing/2014/main" id="{B9D9D988-408F-4829-B469-1E0A79EC649E}"/>
                </a:ext>
              </a:extLst>
            </p:cNvPr>
            <p:cNvCxnSpPr/>
            <p:nvPr/>
          </p:nvCxnSpPr>
          <p:spPr>
            <a:xfrm>
              <a:off x="769258" y="1634836"/>
              <a:ext cx="26323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AA3E63-8FEC-4CEB-B58C-9764B53F642B}"/>
                </a:ext>
              </a:extLst>
            </p:cNvPr>
            <p:cNvCxnSpPr>
              <a:cxnSpLocks/>
            </p:cNvCxnSpPr>
            <p:nvPr/>
          </p:nvCxnSpPr>
          <p:spPr>
            <a:xfrm>
              <a:off x="2001420" y="1607914"/>
              <a:ext cx="1819162" cy="22121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A8CDCC18-A5B6-4E1E-9590-A95ABEA5AC74}"/>
                </a:ext>
              </a:extLst>
            </p:cNvPr>
            <p:cNvSpPr/>
            <p:nvPr/>
          </p:nvSpPr>
          <p:spPr>
            <a:xfrm>
              <a:off x="3500636" y="3515692"/>
              <a:ext cx="639893" cy="5904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01C23B37-0A86-4C22-9393-790462E8EE64}"/>
                </a:ext>
              </a:extLst>
            </p:cNvPr>
            <p:cNvCxnSpPr>
              <a:cxnSpLocks/>
            </p:cNvCxnSpPr>
            <p:nvPr/>
          </p:nvCxnSpPr>
          <p:spPr>
            <a:xfrm>
              <a:off x="2008828" y="1607914"/>
              <a:ext cx="0" cy="2507222"/>
            </a:xfrm>
            <a:prstGeom prst="line">
              <a:avLst/>
            </a:prstGeom>
            <a:solidFill>
              <a:schemeClr val="accent1">
                <a:lumMod val="40000"/>
                <a:lumOff val="60000"/>
              </a:schemeClr>
            </a:solidFill>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E479EC4F-2800-4AA0-9720-56F357F3C977}"/>
                </a:ext>
              </a:extLst>
            </p:cNvPr>
            <p:cNvSpPr/>
            <p:nvPr/>
          </p:nvSpPr>
          <p:spPr>
            <a:xfrm>
              <a:off x="1688881" y="4092535"/>
              <a:ext cx="639893" cy="629227"/>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3B5121C-DBEC-446F-82FB-17BD905AB61D}"/>
                </a:ext>
              </a:extLst>
            </p:cNvPr>
            <p:cNvSpPr txBox="1"/>
            <p:nvPr/>
          </p:nvSpPr>
          <p:spPr>
            <a:xfrm>
              <a:off x="1993918" y="1879141"/>
              <a:ext cx="504041" cy="369332"/>
            </a:xfrm>
            <a:prstGeom prst="rect">
              <a:avLst/>
            </a:prstGeom>
            <a:noFill/>
          </p:spPr>
          <p:txBody>
            <a:bodyPr wrap="square" rtlCol="0">
              <a:spAutoFit/>
            </a:bodyPr>
            <a:lstStyle/>
            <a:p>
              <a:r>
                <a:rPr lang="el-GR" b="1" dirty="0">
                  <a:solidFill>
                    <a:srgbClr val="00B050"/>
                  </a:solidFill>
                </a:rPr>
                <a:t>ϴ </a:t>
              </a:r>
              <a:endParaRPr lang="en-US" dirty="0"/>
            </a:p>
          </p:txBody>
        </p:sp>
        <p:cxnSp>
          <p:nvCxnSpPr>
            <p:cNvPr id="13" name="Straight Arrow Connector 12">
              <a:extLst>
                <a:ext uri="{FF2B5EF4-FFF2-40B4-BE49-F238E27FC236}">
                  <a16:creationId xmlns:a16="http://schemas.microsoft.com/office/drawing/2014/main" id="{046019F8-1AC2-4BA2-9E2A-CE938FD190E5}"/>
                </a:ext>
              </a:extLst>
            </p:cNvPr>
            <p:cNvCxnSpPr/>
            <p:nvPr/>
          </p:nvCxnSpPr>
          <p:spPr>
            <a:xfrm>
              <a:off x="3820582" y="3820086"/>
              <a:ext cx="0" cy="1361514"/>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7C98BE8-CF86-4062-B65F-6C7CF1C3E6F2}"/>
                </a:ext>
              </a:extLst>
            </p:cNvPr>
            <p:cNvCxnSpPr>
              <a:cxnSpLocks/>
            </p:cNvCxnSpPr>
            <p:nvPr/>
          </p:nvCxnSpPr>
          <p:spPr>
            <a:xfrm flipH="1">
              <a:off x="3126510" y="3820086"/>
              <a:ext cx="694072" cy="737400"/>
            </a:xfrm>
            <a:prstGeom prst="straightConnector1">
              <a:avLst/>
            </a:prstGeom>
            <a:ln w="38100">
              <a:solidFill>
                <a:srgbClr val="7030A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5B67B72-5892-4017-B1E2-8051DCBBAA65}"/>
                </a:ext>
              </a:extLst>
            </p:cNvPr>
            <p:cNvCxnSpPr>
              <a:cxnSpLocks/>
            </p:cNvCxnSpPr>
            <p:nvPr/>
          </p:nvCxnSpPr>
          <p:spPr>
            <a:xfrm>
              <a:off x="3820582" y="3820086"/>
              <a:ext cx="728328" cy="737400"/>
            </a:xfrm>
            <a:prstGeom prst="straightConnector1">
              <a:avLst/>
            </a:prstGeom>
            <a:ln w="381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CC19C45-6E00-4A66-A9F9-DAF95A58F2FC}"/>
                </a:ext>
              </a:extLst>
            </p:cNvPr>
            <p:cNvCxnSpPr/>
            <p:nvPr/>
          </p:nvCxnSpPr>
          <p:spPr>
            <a:xfrm>
              <a:off x="3126510" y="4557486"/>
              <a:ext cx="694072" cy="62411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660B71-6A18-4DC0-B63B-510A620CFC94}"/>
                </a:ext>
              </a:extLst>
            </p:cNvPr>
            <p:cNvCxnSpPr>
              <a:cxnSpLocks/>
            </p:cNvCxnSpPr>
            <p:nvPr/>
          </p:nvCxnSpPr>
          <p:spPr>
            <a:xfrm flipH="1">
              <a:off x="3820582" y="4557486"/>
              <a:ext cx="728328" cy="62411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41BC4F4-B0C2-4537-8008-3EC0BA44C4F6}"/>
                </a:ext>
              </a:extLst>
            </p:cNvPr>
            <p:cNvSpPr txBox="1"/>
            <p:nvPr/>
          </p:nvSpPr>
          <p:spPr>
            <a:xfrm>
              <a:off x="2821302" y="5327754"/>
              <a:ext cx="2514600" cy="400110"/>
            </a:xfrm>
            <a:prstGeom prst="rect">
              <a:avLst/>
            </a:prstGeom>
            <a:noFill/>
          </p:spPr>
          <p:txBody>
            <a:bodyPr wrap="square" rtlCol="0">
              <a:spAutoFit/>
            </a:bodyPr>
            <a:lstStyle/>
            <a:p>
              <a:r>
                <a:rPr lang="en-US" sz="2000" dirty="0"/>
                <a:t>Force = Weight = mg</a:t>
              </a:r>
            </a:p>
          </p:txBody>
        </p:sp>
        <p:sp>
          <p:nvSpPr>
            <p:cNvPr id="19" name="TextBox 18">
              <a:extLst>
                <a:ext uri="{FF2B5EF4-FFF2-40B4-BE49-F238E27FC236}">
                  <a16:creationId xmlns:a16="http://schemas.microsoft.com/office/drawing/2014/main" id="{CB0752CA-2B4E-4500-ABF9-4E1571E8CD17}"/>
                </a:ext>
              </a:extLst>
            </p:cNvPr>
            <p:cNvSpPr txBox="1"/>
            <p:nvPr/>
          </p:nvSpPr>
          <p:spPr>
            <a:xfrm>
              <a:off x="1462811" y="3750395"/>
              <a:ext cx="2514600" cy="400110"/>
            </a:xfrm>
            <a:prstGeom prst="rect">
              <a:avLst/>
            </a:prstGeom>
            <a:noFill/>
          </p:spPr>
          <p:txBody>
            <a:bodyPr wrap="square" rtlCol="0">
              <a:spAutoFit/>
            </a:bodyPr>
            <a:lstStyle/>
            <a:p>
              <a:r>
                <a:rPr lang="en-US" sz="2000" dirty="0">
                  <a:solidFill>
                    <a:srgbClr val="7030A0"/>
                  </a:solidFill>
                </a:rPr>
                <a:t>Force = mg sin (</a:t>
              </a:r>
              <a:r>
                <a:rPr lang="el-GR" sz="2000" b="1" dirty="0">
                  <a:solidFill>
                    <a:srgbClr val="7030A0"/>
                  </a:solidFill>
                </a:rPr>
                <a:t>ϴ</a:t>
              </a:r>
              <a:r>
                <a:rPr lang="en-US" sz="2000" dirty="0">
                  <a:solidFill>
                    <a:srgbClr val="7030A0"/>
                  </a:solidFill>
                </a:rPr>
                <a:t>) </a:t>
              </a:r>
            </a:p>
          </p:txBody>
        </p:sp>
        <p:sp>
          <p:nvSpPr>
            <p:cNvPr id="20" name="TextBox 19">
              <a:extLst>
                <a:ext uri="{FF2B5EF4-FFF2-40B4-BE49-F238E27FC236}">
                  <a16:creationId xmlns:a16="http://schemas.microsoft.com/office/drawing/2014/main" id="{5C2D8E72-5700-4A98-9B77-8D63BF2478B0}"/>
                </a:ext>
              </a:extLst>
            </p:cNvPr>
            <p:cNvSpPr txBox="1"/>
            <p:nvPr/>
          </p:nvSpPr>
          <p:spPr>
            <a:xfrm>
              <a:off x="4184746" y="3858714"/>
              <a:ext cx="2514600" cy="400110"/>
            </a:xfrm>
            <a:prstGeom prst="rect">
              <a:avLst/>
            </a:prstGeom>
            <a:noFill/>
            <a:ln>
              <a:noFill/>
            </a:ln>
          </p:spPr>
          <p:txBody>
            <a:bodyPr wrap="square" rtlCol="0">
              <a:spAutoFit/>
            </a:bodyPr>
            <a:lstStyle/>
            <a:p>
              <a:r>
                <a:rPr lang="en-US" sz="2000" dirty="0">
                  <a:solidFill>
                    <a:srgbClr val="00B050"/>
                  </a:solidFill>
                </a:rPr>
                <a:t>Force = mg cos (</a:t>
              </a:r>
              <a:r>
                <a:rPr lang="el-GR" sz="2000" b="1" dirty="0">
                  <a:solidFill>
                    <a:srgbClr val="00B050"/>
                  </a:solidFill>
                </a:rPr>
                <a:t>ϴ</a:t>
              </a:r>
              <a:r>
                <a:rPr lang="en-US" sz="2000" dirty="0">
                  <a:solidFill>
                    <a:srgbClr val="00B050"/>
                  </a:solidFill>
                </a:rPr>
                <a:t>) </a:t>
              </a:r>
            </a:p>
          </p:txBody>
        </p:sp>
      </p:grpSp>
    </p:spTree>
    <p:extLst>
      <p:ext uri="{BB962C8B-B14F-4D97-AF65-F5344CB8AC3E}">
        <p14:creationId xmlns:p14="http://schemas.microsoft.com/office/powerpoint/2010/main" val="71531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036577-E9C9-4769-834A-57BE5268C722}"/>
              </a:ext>
            </a:extLst>
          </p:cNvPr>
          <p:cNvSpPr>
            <a:spLocks noGrp="1"/>
          </p:cNvSpPr>
          <p:nvPr>
            <p:ph type="sldNum" sz="quarter" idx="12"/>
          </p:nvPr>
        </p:nvSpPr>
        <p:spPr/>
        <p:txBody>
          <a:bodyPr/>
          <a:lstStyle/>
          <a:p>
            <a:fld id="{DF915582-7501-4466-AA90-C6E164EC1B16}" type="slidenum">
              <a:rPr lang="en-US" smtClean="0"/>
              <a:t>10</a:t>
            </a:fld>
            <a:endParaRPr lang="en-US" dirty="0"/>
          </a:p>
        </p:txBody>
      </p:sp>
      <p:pic>
        <p:nvPicPr>
          <p:cNvPr id="4" name="Picture 3">
            <a:extLst>
              <a:ext uri="{FF2B5EF4-FFF2-40B4-BE49-F238E27FC236}">
                <a16:creationId xmlns:a16="http://schemas.microsoft.com/office/drawing/2014/main" id="{C697D61D-224E-4B7A-823E-BF6CCF95DB5C}"/>
              </a:ext>
            </a:extLst>
          </p:cNvPr>
          <p:cNvPicPr>
            <a:picLocks noChangeAspect="1"/>
          </p:cNvPicPr>
          <p:nvPr/>
        </p:nvPicPr>
        <p:blipFill>
          <a:blip r:embed="rId2"/>
          <a:stretch>
            <a:fillRect/>
          </a:stretch>
        </p:blipFill>
        <p:spPr>
          <a:xfrm>
            <a:off x="838200" y="1776261"/>
            <a:ext cx="6671462" cy="4580089"/>
          </a:xfrm>
          <a:prstGeom prst="rect">
            <a:avLst/>
          </a:prstGeom>
        </p:spPr>
      </p:pic>
      <p:sp>
        <p:nvSpPr>
          <p:cNvPr id="5" name="TextBox 4">
            <a:extLst>
              <a:ext uri="{FF2B5EF4-FFF2-40B4-BE49-F238E27FC236}">
                <a16:creationId xmlns:a16="http://schemas.microsoft.com/office/drawing/2014/main" id="{839C7F21-B1D1-4542-93BA-29EB3D89EB90}"/>
              </a:ext>
            </a:extLst>
          </p:cNvPr>
          <p:cNvSpPr txBox="1"/>
          <p:nvPr/>
        </p:nvSpPr>
        <p:spPr>
          <a:xfrm>
            <a:off x="8273533" y="982176"/>
            <a:ext cx="3417333" cy="4893647"/>
          </a:xfrm>
          <a:prstGeom prst="rect">
            <a:avLst/>
          </a:prstGeom>
          <a:noFill/>
        </p:spPr>
        <p:txBody>
          <a:bodyPr wrap="square" rtlCol="0">
            <a:spAutoFit/>
          </a:bodyPr>
          <a:lstStyle/>
          <a:p>
            <a:r>
              <a:rPr lang="en-US" sz="2400" dirty="0"/>
              <a:t>A simple simulation can be written using a spreadsheet (see </a:t>
            </a:r>
            <a:r>
              <a:rPr lang="en-US" sz="2400" dirty="0" err="1"/>
              <a:t>LabRatScientific</a:t>
            </a:r>
            <a:r>
              <a:rPr lang="en-US" sz="2400" dirty="0"/>
              <a:t> website) to determine the motion of the pendulum and the Potential and Kinetic Energy at any time during the oscillation.</a:t>
            </a:r>
          </a:p>
          <a:p>
            <a:endParaRPr lang="en-US" sz="2400" dirty="0"/>
          </a:p>
          <a:p>
            <a:r>
              <a:rPr lang="en-US" sz="2400" dirty="0"/>
              <a:t>The results of this simulation are given in the next few slides…</a:t>
            </a:r>
          </a:p>
        </p:txBody>
      </p:sp>
      <p:sp>
        <p:nvSpPr>
          <p:cNvPr id="6" name="TextBox 5">
            <a:extLst>
              <a:ext uri="{FF2B5EF4-FFF2-40B4-BE49-F238E27FC236}">
                <a16:creationId xmlns:a16="http://schemas.microsoft.com/office/drawing/2014/main" id="{D1B339C1-1087-4790-97C8-590F67E97238}"/>
              </a:ext>
            </a:extLst>
          </p:cNvPr>
          <p:cNvSpPr txBox="1"/>
          <p:nvPr/>
        </p:nvSpPr>
        <p:spPr>
          <a:xfrm>
            <a:off x="838200" y="256674"/>
            <a:ext cx="6671462" cy="1077218"/>
          </a:xfrm>
          <a:prstGeom prst="rect">
            <a:avLst/>
          </a:prstGeom>
          <a:noFill/>
        </p:spPr>
        <p:txBody>
          <a:bodyPr wrap="square" rtlCol="0">
            <a:spAutoFit/>
          </a:bodyPr>
          <a:lstStyle/>
          <a:p>
            <a:r>
              <a:rPr lang="en-US" sz="3200" dirty="0">
                <a:solidFill>
                  <a:srgbClr val="FF0000"/>
                </a:solidFill>
              </a:rPr>
              <a:t>Examining the Instantaneous KE and PE in a Swinging Pendulum</a:t>
            </a:r>
          </a:p>
        </p:txBody>
      </p:sp>
    </p:spTree>
    <p:extLst>
      <p:ext uri="{BB962C8B-B14F-4D97-AF65-F5344CB8AC3E}">
        <p14:creationId xmlns:p14="http://schemas.microsoft.com/office/powerpoint/2010/main" val="193282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F7BE7146-CFD7-41DA-B41E-952CB072D0D7}"/>
              </a:ext>
            </a:extLst>
          </p:cNvPr>
          <p:cNvGraphicFramePr>
            <a:graphicFrameLocks/>
          </p:cNvGraphicFramePr>
          <p:nvPr>
            <p:extLst>
              <p:ext uri="{D42A27DB-BD31-4B8C-83A1-F6EECF244321}">
                <p14:modId xmlns:p14="http://schemas.microsoft.com/office/powerpoint/2010/main" val="3581887891"/>
              </p:ext>
            </p:extLst>
          </p:nvPr>
        </p:nvGraphicFramePr>
        <p:xfrm>
          <a:off x="1510145" y="193983"/>
          <a:ext cx="9185535" cy="3782084"/>
        </p:xfrm>
        <a:graphic>
          <a:graphicData uri="http://schemas.openxmlformats.org/drawingml/2006/chart">
            <c:chart xmlns:c="http://schemas.openxmlformats.org/drawingml/2006/chart" xmlns:r="http://schemas.openxmlformats.org/officeDocument/2006/relationships" r:id="rId2"/>
          </a:graphicData>
        </a:graphic>
      </p:graphicFrame>
      <p:grpSp>
        <p:nvGrpSpPr>
          <p:cNvPr id="48" name="Group 47">
            <a:extLst>
              <a:ext uri="{FF2B5EF4-FFF2-40B4-BE49-F238E27FC236}">
                <a16:creationId xmlns:a16="http://schemas.microsoft.com/office/drawing/2014/main" id="{ABF89103-C44E-490B-A331-4F4324A197A7}"/>
              </a:ext>
            </a:extLst>
          </p:cNvPr>
          <p:cNvGrpSpPr/>
          <p:nvPr/>
        </p:nvGrpSpPr>
        <p:grpSpPr>
          <a:xfrm>
            <a:off x="791720" y="1052944"/>
            <a:ext cx="3006435" cy="5084620"/>
            <a:chOff x="791720" y="1052944"/>
            <a:chExt cx="3006435" cy="5084620"/>
          </a:xfrm>
        </p:grpSpPr>
        <p:grpSp>
          <p:nvGrpSpPr>
            <p:cNvPr id="40" name="Group 39">
              <a:extLst>
                <a:ext uri="{FF2B5EF4-FFF2-40B4-BE49-F238E27FC236}">
                  <a16:creationId xmlns:a16="http://schemas.microsoft.com/office/drawing/2014/main" id="{F9A2AE32-3406-4FC0-9E2F-266C9CECC855}"/>
                </a:ext>
              </a:extLst>
            </p:cNvPr>
            <p:cNvGrpSpPr/>
            <p:nvPr/>
          </p:nvGrpSpPr>
          <p:grpSpPr>
            <a:xfrm>
              <a:off x="791720" y="1052944"/>
              <a:ext cx="3006435" cy="5084620"/>
              <a:chOff x="791720" y="1052944"/>
              <a:chExt cx="3006435" cy="5084620"/>
            </a:xfrm>
          </p:grpSpPr>
          <p:grpSp>
            <p:nvGrpSpPr>
              <p:cNvPr id="36" name="Group 35">
                <a:extLst>
                  <a:ext uri="{FF2B5EF4-FFF2-40B4-BE49-F238E27FC236}">
                    <a16:creationId xmlns:a16="http://schemas.microsoft.com/office/drawing/2014/main" id="{0EC67018-2C7C-4055-ACC8-256FA323173A}"/>
                  </a:ext>
                </a:extLst>
              </p:cNvPr>
              <p:cNvGrpSpPr/>
              <p:nvPr/>
            </p:nvGrpSpPr>
            <p:grpSpPr>
              <a:xfrm>
                <a:off x="2092036" y="4281055"/>
                <a:ext cx="1706119" cy="1856509"/>
                <a:chOff x="2092036" y="4281055"/>
                <a:chExt cx="1706119" cy="1856509"/>
              </a:xfrm>
            </p:grpSpPr>
            <p:cxnSp>
              <p:nvCxnSpPr>
                <p:cNvPr id="5" name="Straight Connector 4">
                  <a:extLst>
                    <a:ext uri="{FF2B5EF4-FFF2-40B4-BE49-F238E27FC236}">
                      <a16:creationId xmlns:a16="http://schemas.microsoft.com/office/drawing/2014/main" id="{F7E7B41F-7835-4581-A92B-32BAA69236B0}"/>
                    </a:ext>
                  </a:extLst>
                </p:cNvPr>
                <p:cNvCxnSpPr/>
                <p:nvPr/>
              </p:nvCxnSpPr>
              <p:spPr>
                <a:xfrm>
                  <a:off x="2701636" y="4475018"/>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AF3CB8AE-3564-499C-BCC5-1AA5C54C9DA1}"/>
                    </a:ext>
                  </a:extLst>
                </p:cNvPr>
                <p:cNvGrpSpPr/>
                <p:nvPr/>
              </p:nvGrpSpPr>
              <p:grpSpPr>
                <a:xfrm>
                  <a:off x="2092036" y="4475018"/>
                  <a:ext cx="1011382" cy="1122216"/>
                  <a:chOff x="2092036" y="4461163"/>
                  <a:chExt cx="1011382" cy="1122216"/>
                </a:xfrm>
              </p:grpSpPr>
              <p:cxnSp>
                <p:nvCxnSpPr>
                  <p:cNvPr id="7" name="Straight Connector 6">
                    <a:extLst>
                      <a:ext uri="{FF2B5EF4-FFF2-40B4-BE49-F238E27FC236}">
                        <a16:creationId xmlns:a16="http://schemas.microsoft.com/office/drawing/2014/main" id="{65147BC5-D7C4-4636-908B-9DB73DC1DFE4}"/>
                      </a:ext>
                    </a:extLst>
                  </p:cNvPr>
                  <p:cNvCxnSpPr/>
                  <p:nvPr/>
                </p:nvCxnSpPr>
                <p:spPr>
                  <a:xfrm flipH="1">
                    <a:off x="2382981" y="4461163"/>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25A693AF-6A6F-49F0-93A7-3632C4469BF8}"/>
                      </a:ext>
                    </a:extLst>
                  </p:cNvPr>
                  <p:cNvSpPr/>
                  <p:nvPr/>
                </p:nvSpPr>
                <p:spPr>
                  <a:xfrm>
                    <a:off x="2092036" y="5223161"/>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a:extLst>
                    <a:ext uri="{FF2B5EF4-FFF2-40B4-BE49-F238E27FC236}">
                      <a16:creationId xmlns:a16="http://schemas.microsoft.com/office/drawing/2014/main" id="{88397E02-5226-4A5B-ABE7-104586FB0BBE}"/>
                    </a:ext>
                  </a:extLst>
                </p:cNvPr>
                <p:cNvCxnSpPr>
                  <a:cxnSpLocks/>
                </p:cNvCxnSpPr>
                <p:nvPr/>
              </p:nvCxnSpPr>
              <p:spPr>
                <a:xfrm>
                  <a:off x="3103418" y="4281055"/>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398C749-5925-4243-AAA4-E5F99551D207}"/>
                    </a:ext>
                  </a:extLst>
                </p:cNvPr>
                <p:cNvSpPr txBox="1"/>
                <p:nvPr/>
              </p:nvSpPr>
              <p:spPr>
                <a:xfrm>
                  <a:off x="2634374" y="4945919"/>
                  <a:ext cx="1163781" cy="369332"/>
                </a:xfrm>
                <a:prstGeom prst="rect">
                  <a:avLst/>
                </a:prstGeom>
                <a:noFill/>
              </p:spPr>
              <p:txBody>
                <a:bodyPr wrap="square" rtlCol="0">
                  <a:spAutoFit/>
                </a:bodyPr>
                <a:lstStyle/>
                <a:p>
                  <a:r>
                    <a:rPr lang="en-US" dirty="0"/>
                    <a:t>30</a:t>
                  </a:r>
                </a:p>
              </p:txBody>
            </p:sp>
          </p:grpSp>
          <p:sp>
            <p:nvSpPr>
              <p:cNvPr id="39" name="TextBox 38">
                <a:extLst>
                  <a:ext uri="{FF2B5EF4-FFF2-40B4-BE49-F238E27FC236}">
                    <a16:creationId xmlns:a16="http://schemas.microsoft.com/office/drawing/2014/main" id="{1A478144-D5AE-4D76-A47A-A3054792E407}"/>
                  </a:ext>
                </a:extLst>
              </p:cNvPr>
              <p:cNvSpPr txBox="1"/>
              <p:nvPr/>
            </p:nvSpPr>
            <p:spPr>
              <a:xfrm>
                <a:off x="791720" y="1052944"/>
                <a:ext cx="2840181" cy="1200329"/>
              </a:xfrm>
              <a:prstGeom prst="rect">
                <a:avLst/>
              </a:prstGeom>
              <a:solidFill>
                <a:schemeClr val="accent4">
                  <a:lumMod val="40000"/>
                  <a:lumOff val="60000"/>
                </a:schemeClr>
              </a:solidFill>
            </p:spPr>
            <p:txBody>
              <a:bodyPr wrap="square" rtlCol="0">
                <a:spAutoFit/>
              </a:bodyPr>
              <a:lstStyle/>
              <a:p>
                <a:pPr algn="ctr"/>
                <a:r>
                  <a:rPr lang="en-US" dirty="0"/>
                  <a:t>When the bob is held at the release point (30 deg) it is motionless and thus has no Kinetic Energy</a:t>
                </a:r>
              </a:p>
            </p:txBody>
          </p:sp>
        </p:grpSp>
        <p:sp>
          <p:nvSpPr>
            <p:cNvPr id="45" name="Oval 44">
              <a:extLst>
                <a:ext uri="{FF2B5EF4-FFF2-40B4-BE49-F238E27FC236}">
                  <a16:creationId xmlns:a16="http://schemas.microsoft.com/office/drawing/2014/main" id="{71471AE5-BED9-4CD8-AE9E-01567E99E32B}"/>
                </a:ext>
              </a:extLst>
            </p:cNvPr>
            <p:cNvSpPr/>
            <p:nvPr/>
          </p:nvSpPr>
          <p:spPr>
            <a:xfrm>
              <a:off x="2479963" y="3271501"/>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6CCC7B46-7A2A-45DD-A387-58A8B45C4052}"/>
              </a:ext>
            </a:extLst>
          </p:cNvPr>
          <p:cNvGrpSpPr/>
          <p:nvPr/>
        </p:nvGrpSpPr>
        <p:grpSpPr>
          <a:xfrm>
            <a:off x="4822840" y="852170"/>
            <a:ext cx="2840181" cy="5299246"/>
            <a:chOff x="4822840" y="852170"/>
            <a:chExt cx="2840181" cy="5299246"/>
          </a:xfrm>
        </p:grpSpPr>
        <p:grpSp>
          <p:nvGrpSpPr>
            <p:cNvPr id="43" name="Group 42">
              <a:extLst>
                <a:ext uri="{FF2B5EF4-FFF2-40B4-BE49-F238E27FC236}">
                  <a16:creationId xmlns:a16="http://schemas.microsoft.com/office/drawing/2014/main" id="{4438B6A7-4E84-407B-8920-BDE670311B70}"/>
                </a:ext>
              </a:extLst>
            </p:cNvPr>
            <p:cNvGrpSpPr/>
            <p:nvPr/>
          </p:nvGrpSpPr>
          <p:grpSpPr>
            <a:xfrm>
              <a:off x="4822840" y="2154300"/>
              <a:ext cx="2840181" cy="3997116"/>
              <a:chOff x="4822840" y="2154300"/>
              <a:chExt cx="2840181" cy="3997116"/>
            </a:xfrm>
          </p:grpSpPr>
          <p:grpSp>
            <p:nvGrpSpPr>
              <p:cNvPr id="37" name="Group 36">
                <a:extLst>
                  <a:ext uri="{FF2B5EF4-FFF2-40B4-BE49-F238E27FC236}">
                    <a16:creationId xmlns:a16="http://schemas.microsoft.com/office/drawing/2014/main" id="{3EE3D44D-884B-423A-9432-9AA698D896ED}"/>
                  </a:ext>
                </a:extLst>
              </p:cNvPr>
              <p:cNvGrpSpPr/>
              <p:nvPr/>
            </p:nvGrpSpPr>
            <p:grpSpPr>
              <a:xfrm>
                <a:off x="5728361" y="4294907"/>
                <a:ext cx="1011872" cy="1856509"/>
                <a:chOff x="5728361" y="4294907"/>
                <a:chExt cx="1011872" cy="1856509"/>
              </a:xfrm>
            </p:grpSpPr>
            <p:cxnSp>
              <p:nvCxnSpPr>
                <p:cNvPr id="17" name="Straight Connector 16">
                  <a:extLst>
                    <a:ext uri="{FF2B5EF4-FFF2-40B4-BE49-F238E27FC236}">
                      <a16:creationId xmlns:a16="http://schemas.microsoft.com/office/drawing/2014/main" id="{3110136A-5586-44C2-B1EF-14CFABC64CC9}"/>
                    </a:ext>
                  </a:extLst>
                </p:cNvPr>
                <p:cNvCxnSpPr/>
                <p:nvPr/>
              </p:nvCxnSpPr>
              <p:spPr>
                <a:xfrm>
                  <a:off x="5867397" y="4488870"/>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BF0C0D45-F6E3-43C7-A990-100444B6391F}"/>
                    </a:ext>
                  </a:extLst>
                </p:cNvPr>
                <p:cNvGrpSpPr/>
                <p:nvPr/>
              </p:nvGrpSpPr>
              <p:grpSpPr>
                <a:xfrm rot="19180617">
                  <a:off x="5728361" y="4682787"/>
                  <a:ext cx="1011382" cy="1122216"/>
                  <a:chOff x="5257797" y="4488870"/>
                  <a:chExt cx="1011382" cy="1122216"/>
                </a:xfrm>
              </p:grpSpPr>
              <p:cxnSp>
                <p:nvCxnSpPr>
                  <p:cNvPr id="18" name="Straight Connector 17">
                    <a:extLst>
                      <a:ext uri="{FF2B5EF4-FFF2-40B4-BE49-F238E27FC236}">
                        <a16:creationId xmlns:a16="http://schemas.microsoft.com/office/drawing/2014/main" id="{63DAD727-A86B-49CF-898B-6360DC791F93}"/>
                      </a:ext>
                    </a:extLst>
                  </p:cNvPr>
                  <p:cNvCxnSpPr/>
                  <p:nvPr/>
                </p:nvCxnSpPr>
                <p:spPr>
                  <a:xfrm flipH="1">
                    <a:off x="5548742" y="4488870"/>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00B70636-92C3-4FC2-8A9B-BC095A61CB8F}"/>
                      </a:ext>
                    </a:extLst>
                  </p:cNvPr>
                  <p:cNvSpPr/>
                  <p:nvPr/>
                </p:nvSpPr>
                <p:spPr>
                  <a:xfrm>
                    <a:off x="5257797" y="5250868"/>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Connector 19">
                  <a:extLst>
                    <a:ext uri="{FF2B5EF4-FFF2-40B4-BE49-F238E27FC236}">
                      <a16:creationId xmlns:a16="http://schemas.microsoft.com/office/drawing/2014/main" id="{85FD294B-FEF9-4E4B-A722-70D94F5ADB06}"/>
                    </a:ext>
                  </a:extLst>
                </p:cNvPr>
                <p:cNvCxnSpPr>
                  <a:cxnSpLocks/>
                </p:cNvCxnSpPr>
                <p:nvPr/>
              </p:nvCxnSpPr>
              <p:spPr>
                <a:xfrm>
                  <a:off x="6269179" y="4294907"/>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E63E19AC-5FF6-41F7-B09C-41CC503C55FD}"/>
                  </a:ext>
                </a:extLst>
              </p:cNvPr>
              <p:cNvSpPr txBox="1"/>
              <p:nvPr/>
            </p:nvSpPr>
            <p:spPr>
              <a:xfrm>
                <a:off x="4822840" y="2154300"/>
                <a:ext cx="2840181" cy="1200329"/>
              </a:xfrm>
              <a:prstGeom prst="rect">
                <a:avLst/>
              </a:prstGeom>
              <a:solidFill>
                <a:schemeClr val="accent4">
                  <a:lumMod val="40000"/>
                  <a:lumOff val="60000"/>
                </a:schemeClr>
              </a:solidFill>
            </p:spPr>
            <p:txBody>
              <a:bodyPr wrap="square" rtlCol="0">
                <a:spAutoFit/>
              </a:bodyPr>
              <a:lstStyle/>
              <a:p>
                <a:pPr algn="ctr"/>
                <a:r>
                  <a:rPr lang="en-US" dirty="0"/>
                  <a:t>When the bob is at the bottom of the swing it has maximum velocity and thus maximum Kinetic Energy</a:t>
                </a:r>
              </a:p>
            </p:txBody>
          </p:sp>
        </p:grpSp>
        <p:sp>
          <p:nvSpPr>
            <p:cNvPr id="46" name="Oval 45">
              <a:extLst>
                <a:ext uri="{FF2B5EF4-FFF2-40B4-BE49-F238E27FC236}">
                  <a16:creationId xmlns:a16="http://schemas.microsoft.com/office/drawing/2014/main" id="{FA0B136A-8AD9-4CDD-BCF9-A129500AFA46}"/>
                </a:ext>
              </a:extLst>
            </p:cNvPr>
            <p:cNvSpPr/>
            <p:nvPr/>
          </p:nvSpPr>
          <p:spPr>
            <a:xfrm>
              <a:off x="5634529" y="852170"/>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782B744F-B204-411D-9CE2-DCC81ECDCDF1}"/>
              </a:ext>
            </a:extLst>
          </p:cNvPr>
          <p:cNvGrpSpPr/>
          <p:nvPr/>
        </p:nvGrpSpPr>
        <p:grpSpPr>
          <a:xfrm>
            <a:off x="8403525" y="399974"/>
            <a:ext cx="3032659" cy="5765298"/>
            <a:chOff x="8403525" y="399974"/>
            <a:chExt cx="3032659" cy="5765298"/>
          </a:xfrm>
        </p:grpSpPr>
        <p:grpSp>
          <p:nvGrpSpPr>
            <p:cNvPr id="44" name="Group 43">
              <a:extLst>
                <a:ext uri="{FF2B5EF4-FFF2-40B4-BE49-F238E27FC236}">
                  <a16:creationId xmlns:a16="http://schemas.microsoft.com/office/drawing/2014/main" id="{E0C7CB4E-C9BB-449D-8628-CF57DA0F0F99}"/>
                </a:ext>
              </a:extLst>
            </p:cNvPr>
            <p:cNvGrpSpPr/>
            <p:nvPr/>
          </p:nvGrpSpPr>
          <p:grpSpPr>
            <a:xfrm>
              <a:off x="8403525" y="399974"/>
              <a:ext cx="3032659" cy="5765298"/>
              <a:chOff x="8403525" y="399974"/>
              <a:chExt cx="3032659" cy="5765298"/>
            </a:xfrm>
          </p:grpSpPr>
          <p:grpSp>
            <p:nvGrpSpPr>
              <p:cNvPr id="38" name="Group 37">
                <a:extLst>
                  <a:ext uri="{FF2B5EF4-FFF2-40B4-BE49-F238E27FC236}">
                    <a16:creationId xmlns:a16="http://schemas.microsoft.com/office/drawing/2014/main" id="{8DF3C0C1-1C52-48A5-8C00-76BAF9507A23}"/>
                  </a:ext>
                </a:extLst>
              </p:cNvPr>
              <p:cNvGrpSpPr/>
              <p:nvPr/>
            </p:nvGrpSpPr>
            <p:grpSpPr>
              <a:xfrm>
                <a:off x="9047019" y="4308763"/>
                <a:ext cx="1537847" cy="1856509"/>
                <a:chOff x="9047019" y="4308763"/>
                <a:chExt cx="1537847" cy="1856509"/>
              </a:xfrm>
            </p:grpSpPr>
            <p:cxnSp>
              <p:nvCxnSpPr>
                <p:cNvPr id="23" name="Straight Connector 22">
                  <a:extLst>
                    <a:ext uri="{FF2B5EF4-FFF2-40B4-BE49-F238E27FC236}">
                      <a16:creationId xmlns:a16="http://schemas.microsoft.com/office/drawing/2014/main" id="{C43CACB3-7D5C-4F91-AAD8-9924F3753C3C}"/>
                    </a:ext>
                  </a:extLst>
                </p:cNvPr>
                <p:cNvCxnSpPr/>
                <p:nvPr/>
              </p:nvCxnSpPr>
              <p:spPr>
                <a:xfrm>
                  <a:off x="9047019" y="4502726"/>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843C13B-C7F6-44BB-AB57-B479142F59FD}"/>
                    </a:ext>
                  </a:extLst>
                </p:cNvPr>
                <p:cNvCxnSpPr>
                  <a:cxnSpLocks/>
                </p:cNvCxnSpPr>
                <p:nvPr/>
              </p:nvCxnSpPr>
              <p:spPr>
                <a:xfrm>
                  <a:off x="9448801" y="4308763"/>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E488B8C-B7A7-4701-9530-40DF2709EA52}"/>
                    </a:ext>
                  </a:extLst>
                </p:cNvPr>
                <p:cNvSpPr txBox="1"/>
                <p:nvPr/>
              </p:nvSpPr>
              <p:spPr>
                <a:xfrm>
                  <a:off x="9421085" y="5001153"/>
                  <a:ext cx="1163781" cy="369332"/>
                </a:xfrm>
                <a:prstGeom prst="rect">
                  <a:avLst/>
                </a:prstGeom>
                <a:noFill/>
              </p:spPr>
              <p:txBody>
                <a:bodyPr wrap="square" rtlCol="0">
                  <a:spAutoFit/>
                </a:bodyPr>
                <a:lstStyle/>
                <a:p>
                  <a:r>
                    <a:rPr lang="en-US" dirty="0"/>
                    <a:t>-30</a:t>
                  </a:r>
                </a:p>
              </p:txBody>
            </p:sp>
            <p:grpSp>
              <p:nvGrpSpPr>
                <p:cNvPr id="33" name="Group 32">
                  <a:extLst>
                    <a:ext uri="{FF2B5EF4-FFF2-40B4-BE49-F238E27FC236}">
                      <a16:creationId xmlns:a16="http://schemas.microsoft.com/office/drawing/2014/main" id="{D9F1098D-E7D9-4E31-A496-0E169AFBA8E8}"/>
                    </a:ext>
                  </a:extLst>
                </p:cNvPr>
                <p:cNvGrpSpPr/>
                <p:nvPr/>
              </p:nvGrpSpPr>
              <p:grpSpPr>
                <a:xfrm rot="16861184">
                  <a:off x="9400570" y="4548553"/>
                  <a:ext cx="1011382" cy="1122216"/>
                  <a:chOff x="8437419" y="4502726"/>
                  <a:chExt cx="1011382" cy="1122216"/>
                </a:xfrm>
              </p:grpSpPr>
              <p:cxnSp>
                <p:nvCxnSpPr>
                  <p:cNvPr id="34" name="Straight Connector 33">
                    <a:extLst>
                      <a:ext uri="{FF2B5EF4-FFF2-40B4-BE49-F238E27FC236}">
                        <a16:creationId xmlns:a16="http://schemas.microsoft.com/office/drawing/2014/main" id="{15ADBEA2-46CF-4446-8895-B0FF47DF17D1}"/>
                      </a:ext>
                    </a:extLst>
                  </p:cNvPr>
                  <p:cNvCxnSpPr/>
                  <p:nvPr/>
                </p:nvCxnSpPr>
                <p:spPr>
                  <a:xfrm flipH="1">
                    <a:off x="8728364" y="4502726"/>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C1672D0F-BC16-4157-A577-29544EAC05B9}"/>
                      </a:ext>
                    </a:extLst>
                  </p:cNvPr>
                  <p:cNvSpPr/>
                  <p:nvPr/>
                </p:nvSpPr>
                <p:spPr>
                  <a:xfrm>
                    <a:off x="8437419" y="5264724"/>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2" name="TextBox 41">
                <a:extLst>
                  <a:ext uri="{FF2B5EF4-FFF2-40B4-BE49-F238E27FC236}">
                    <a16:creationId xmlns:a16="http://schemas.microsoft.com/office/drawing/2014/main" id="{069195AD-A518-453F-B922-1AAF7967595C}"/>
                  </a:ext>
                </a:extLst>
              </p:cNvPr>
              <p:cNvSpPr txBox="1"/>
              <p:nvPr/>
            </p:nvSpPr>
            <p:spPr>
              <a:xfrm>
                <a:off x="8403525" y="399974"/>
                <a:ext cx="3032659" cy="1754326"/>
              </a:xfrm>
              <a:prstGeom prst="rect">
                <a:avLst/>
              </a:prstGeom>
              <a:solidFill>
                <a:schemeClr val="accent4">
                  <a:lumMod val="40000"/>
                  <a:lumOff val="60000"/>
                </a:schemeClr>
              </a:solidFill>
            </p:spPr>
            <p:txBody>
              <a:bodyPr wrap="square" rtlCol="0">
                <a:spAutoFit/>
              </a:bodyPr>
              <a:lstStyle/>
              <a:p>
                <a:pPr algn="ctr"/>
                <a:r>
                  <a:rPr lang="en-US" dirty="0"/>
                  <a:t>At the top of the swing, the bob will stop and then fall back in the other direction.  At this maximum height the velocity is once again zero and the Kinetic Energy is zero</a:t>
                </a:r>
              </a:p>
            </p:txBody>
          </p:sp>
        </p:grpSp>
        <p:sp>
          <p:nvSpPr>
            <p:cNvPr id="47" name="Oval 46">
              <a:extLst>
                <a:ext uri="{FF2B5EF4-FFF2-40B4-BE49-F238E27FC236}">
                  <a16:creationId xmlns:a16="http://schemas.microsoft.com/office/drawing/2014/main" id="{5A34F8A5-E93C-4E35-8EAF-93F62E532AA1}"/>
                </a:ext>
              </a:extLst>
            </p:cNvPr>
            <p:cNvSpPr/>
            <p:nvPr/>
          </p:nvSpPr>
          <p:spPr>
            <a:xfrm>
              <a:off x="8839207" y="3308872"/>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Slide Number Placeholder 50">
            <a:extLst>
              <a:ext uri="{FF2B5EF4-FFF2-40B4-BE49-F238E27FC236}">
                <a16:creationId xmlns:a16="http://schemas.microsoft.com/office/drawing/2014/main" id="{37B1E2D2-062F-4443-B82E-8DB5733F4E1E}"/>
              </a:ext>
            </a:extLst>
          </p:cNvPr>
          <p:cNvSpPr>
            <a:spLocks noGrp="1"/>
          </p:cNvSpPr>
          <p:nvPr>
            <p:ph type="sldNum" sz="quarter" idx="12"/>
          </p:nvPr>
        </p:nvSpPr>
        <p:spPr/>
        <p:txBody>
          <a:bodyPr/>
          <a:lstStyle/>
          <a:p>
            <a:fld id="{DF915582-7501-4466-AA90-C6E164EC1B16}" type="slidenum">
              <a:rPr lang="en-US" smtClean="0"/>
              <a:t>11</a:t>
            </a:fld>
            <a:endParaRPr lang="en-US"/>
          </a:p>
        </p:txBody>
      </p:sp>
      <p:sp>
        <p:nvSpPr>
          <p:cNvPr id="52" name="TextBox 51">
            <a:extLst>
              <a:ext uri="{FF2B5EF4-FFF2-40B4-BE49-F238E27FC236}">
                <a16:creationId xmlns:a16="http://schemas.microsoft.com/office/drawing/2014/main" id="{106B417A-3BB2-4A71-8672-7EF9770D3C5E}"/>
              </a:ext>
            </a:extLst>
          </p:cNvPr>
          <p:cNvSpPr txBox="1"/>
          <p:nvPr/>
        </p:nvSpPr>
        <p:spPr>
          <a:xfrm>
            <a:off x="791720" y="3482230"/>
            <a:ext cx="999015" cy="646331"/>
          </a:xfrm>
          <a:prstGeom prst="rect">
            <a:avLst/>
          </a:prstGeom>
          <a:noFill/>
        </p:spPr>
        <p:txBody>
          <a:bodyPr wrap="square" rtlCol="0">
            <a:spAutoFit/>
          </a:bodyPr>
          <a:lstStyle/>
          <a:p>
            <a:r>
              <a:rPr lang="en-US" dirty="0"/>
              <a:t>Angle (deg)</a:t>
            </a:r>
          </a:p>
        </p:txBody>
      </p:sp>
    </p:spTree>
    <p:extLst>
      <p:ext uri="{BB962C8B-B14F-4D97-AF65-F5344CB8AC3E}">
        <p14:creationId xmlns:p14="http://schemas.microsoft.com/office/powerpoint/2010/main" val="331577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46ADEEB7-A8E2-4A3C-8B6C-57845AF9605E}"/>
              </a:ext>
            </a:extLst>
          </p:cNvPr>
          <p:cNvGraphicFramePr>
            <a:graphicFrameLocks/>
          </p:cNvGraphicFramePr>
          <p:nvPr>
            <p:extLst>
              <p:ext uri="{D42A27DB-BD31-4B8C-83A1-F6EECF244321}">
                <p14:modId xmlns:p14="http://schemas.microsoft.com/office/powerpoint/2010/main" val="2861087598"/>
              </p:ext>
            </p:extLst>
          </p:nvPr>
        </p:nvGraphicFramePr>
        <p:xfrm>
          <a:off x="1510146" y="193984"/>
          <a:ext cx="9171710" cy="3782084"/>
        </p:xfrm>
        <a:graphic>
          <a:graphicData uri="http://schemas.openxmlformats.org/drawingml/2006/chart">
            <c:chart xmlns:c="http://schemas.openxmlformats.org/drawingml/2006/chart" xmlns:r="http://schemas.openxmlformats.org/officeDocument/2006/relationships" r:id="rId2"/>
          </a:graphicData>
        </a:graphic>
      </p:graphicFrame>
      <p:grpSp>
        <p:nvGrpSpPr>
          <p:cNvPr id="54" name="Group 53">
            <a:extLst>
              <a:ext uri="{FF2B5EF4-FFF2-40B4-BE49-F238E27FC236}">
                <a16:creationId xmlns:a16="http://schemas.microsoft.com/office/drawing/2014/main" id="{109E8645-6414-4032-81B7-F3AB74671649}"/>
              </a:ext>
            </a:extLst>
          </p:cNvPr>
          <p:cNvGrpSpPr/>
          <p:nvPr/>
        </p:nvGrpSpPr>
        <p:grpSpPr>
          <a:xfrm>
            <a:off x="230060" y="960347"/>
            <a:ext cx="3568095" cy="5177217"/>
            <a:chOff x="230060" y="960347"/>
            <a:chExt cx="3568095" cy="5177217"/>
          </a:xfrm>
        </p:grpSpPr>
        <p:grpSp>
          <p:nvGrpSpPr>
            <p:cNvPr id="55" name="Group 54">
              <a:extLst>
                <a:ext uri="{FF2B5EF4-FFF2-40B4-BE49-F238E27FC236}">
                  <a16:creationId xmlns:a16="http://schemas.microsoft.com/office/drawing/2014/main" id="{0EB442B9-E539-491D-9491-0E3683B5BAC3}"/>
                </a:ext>
              </a:extLst>
            </p:cNvPr>
            <p:cNvGrpSpPr/>
            <p:nvPr/>
          </p:nvGrpSpPr>
          <p:grpSpPr>
            <a:xfrm>
              <a:off x="230060" y="2074721"/>
              <a:ext cx="3568095" cy="4062843"/>
              <a:chOff x="230060" y="2074721"/>
              <a:chExt cx="3568095" cy="4062843"/>
            </a:xfrm>
          </p:grpSpPr>
          <p:grpSp>
            <p:nvGrpSpPr>
              <p:cNvPr id="57" name="Group 56">
                <a:extLst>
                  <a:ext uri="{FF2B5EF4-FFF2-40B4-BE49-F238E27FC236}">
                    <a16:creationId xmlns:a16="http://schemas.microsoft.com/office/drawing/2014/main" id="{C79404D7-3AE5-4692-A49B-4C4DAC937FCC}"/>
                  </a:ext>
                </a:extLst>
              </p:cNvPr>
              <p:cNvGrpSpPr/>
              <p:nvPr/>
            </p:nvGrpSpPr>
            <p:grpSpPr>
              <a:xfrm>
                <a:off x="2092036" y="4281055"/>
                <a:ext cx="1706119" cy="1856509"/>
                <a:chOff x="2092036" y="4281055"/>
                <a:chExt cx="1706119" cy="1856509"/>
              </a:xfrm>
            </p:grpSpPr>
            <p:cxnSp>
              <p:nvCxnSpPr>
                <p:cNvPr id="59" name="Straight Connector 58">
                  <a:extLst>
                    <a:ext uri="{FF2B5EF4-FFF2-40B4-BE49-F238E27FC236}">
                      <a16:creationId xmlns:a16="http://schemas.microsoft.com/office/drawing/2014/main" id="{3708EDB2-2867-4C55-A5FA-6150AEFD112A}"/>
                    </a:ext>
                  </a:extLst>
                </p:cNvPr>
                <p:cNvCxnSpPr/>
                <p:nvPr/>
              </p:nvCxnSpPr>
              <p:spPr>
                <a:xfrm>
                  <a:off x="2701636" y="4475018"/>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0E1E3B02-3487-4D5D-86E2-47228CCF0EDA}"/>
                    </a:ext>
                  </a:extLst>
                </p:cNvPr>
                <p:cNvGrpSpPr/>
                <p:nvPr/>
              </p:nvGrpSpPr>
              <p:grpSpPr>
                <a:xfrm>
                  <a:off x="2092036" y="4475018"/>
                  <a:ext cx="1011382" cy="1122216"/>
                  <a:chOff x="2092036" y="4461163"/>
                  <a:chExt cx="1011382" cy="1122216"/>
                </a:xfrm>
              </p:grpSpPr>
              <p:cxnSp>
                <p:nvCxnSpPr>
                  <p:cNvPr id="63" name="Straight Connector 62">
                    <a:extLst>
                      <a:ext uri="{FF2B5EF4-FFF2-40B4-BE49-F238E27FC236}">
                        <a16:creationId xmlns:a16="http://schemas.microsoft.com/office/drawing/2014/main" id="{DF7BE123-AFFB-4F8F-AF95-BABC8B3D03B3}"/>
                      </a:ext>
                    </a:extLst>
                  </p:cNvPr>
                  <p:cNvCxnSpPr/>
                  <p:nvPr/>
                </p:nvCxnSpPr>
                <p:spPr>
                  <a:xfrm flipH="1">
                    <a:off x="2382981" y="4461163"/>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810C0DAD-F656-4082-97F9-1C6C848E1944}"/>
                      </a:ext>
                    </a:extLst>
                  </p:cNvPr>
                  <p:cNvSpPr/>
                  <p:nvPr/>
                </p:nvSpPr>
                <p:spPr>
                  <a:xfrm>
                    <a:off x="2092036" y="5223161"/>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1" name="Straight Connector 60">
                  <a:extLst>
                    <a:ext uri="{FF2B5EF4-FFF2-40B4-BE49-F238E27FC236}">
                      <a16:creationId xmlns:a16="http://schemas.microsoft.com/office/drawing/2014/main" id="{063CD837-3ECE-4B63-B8A6-2BBB4D57594C}"/>
                    </a:ext>
                  </a:extLst>
                </p:cNvPr>
                <p:cNvCxnSpPr>
                  <a:cxnSpLocks/>
                </p:cNvCxnSpPr>
                <p:nvPr/>
              </p:nvCxnSpPr>
              <p:spPr>
                <a:xfrm>
                  <a:off x="3103418" y="4281055"/>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6872AC8C-4503-4FDC-A206-778C40779470}"/>
                    </a:ext>
                  </a:extLst>
                </p:cNvPr>
                <p:cNvSpPr txBox="1"/>
                <p:nvPr/>
              </p:nvSpPr>
              <p:spPr>
                <a:xfrm>
                  <a:off x="2634374" y="4945919"/>
                  <a:ext cx="1163781" cy="369332"/>
                </a:xfrm>
                <a:prstGeom prst="rect">
                  <a:avLst/>
                </a:prstGeom>
                <a:noFill/>
              </p:spPr>
              <p:txBody>
                <a:bodyPr wrap="square" rtlCol="0">
                  <a:spAutoFit/>
                </a:bodyPr>
                <a:lstStyle/>
                <a:p>
                  <a:r>
                    <a:rPr lang="en-US" dirty="0"/>
                    <a:t>30</a:t>
                  </a:r>
                </a:p>
              </p:txBody>
            </p:sp>
          </p:grpSp>
          <p:sp>
            <p:nvSpPr>
              <p:cNvPr id="58" name="TextBox 57">
                <a:extLst>
                  <a:ext uri="{FF2B5EF4-FFF2-40B4-BE49-F238E27FC236}">
                    <a16:creationId xmlns:a16="http://schemas.microsoft.com/office/drawing/2014/main" id="{AA547596-64AA-470C-8300-F816F2D79C46}"/>
                  </a:ext>
                </a:extLst>
              </p:cNvPr>
              <p:cNvSpPr txBox="1"/>
              <p:nvPr/>
            </p:nvSpPr>
            <p:spPr>
              <a:xfrm>
                <a:off x="230060" y="2074721"/>
                <a:ext cx="3227541" cy="1200329"/>
              </a:xfrm>
              <a:prstGeom prst="rect">
                <a:avLst/>
              </a:prstGeom>
              <a:solidFill>
                <a:schemeClr val="accent4">
                  <a:lumMod val="40000"/>
                  <a:lumOff val="60000"/>
                </a:schemeClr>
              </a:solidFill>
            </p:spPr>
            <p:txBody>
              <a:bodyPr wrap="square" rtlCol="0">
                <a:spAutoFit/>
              </a:bodyPr>
              <a:lstStyle/>
              <a:p>
                <a:pPr algn="ctr"/>
                <a:r>
                  <a:rPr lang="en-US" dirty="0"/>
                  <a:t>When the bob is held at the release point (30 deg) it is at its highest position and thus has maximum Potential Energy</a:t>
                </a:r>
              </a:p>
            </p:txBody>
          </p:sp>
        </p:grpSp>
        <p:sp>
          <p:nvSpPr>
            <p:cNvPr id="56" name="Oval 55">
              <a:extLst>
                <a:ext uri="{FF2B5EF4-FFF2-40B4-BE49-F238E27FC236}">
                  <a16:creationId xmlns:a16="http://schemas.microsoft.com/office/drawing/2014/main" id="{F26A5CD4-D80E-4E1B-B30C-8BA12FDCF8F6}"/>
                </a:ext>
              </a:extLst>
            </p:cNvPr>
            <p:cNvSpPr/>
            <p:nvPr/>
          </p:nvSpPr>
          <p:spPr>
            <a:xfrm>
              <a:off x="2382981" y="960347"/>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44F8BEE4-19C1-4861-8150-052A1993521B}"/>
              </a:ext>
            </a:extLst>
          </p:cNvPr>
          <p:cNvGrpSpPr/>
          <p:nvPr/>
        </p:nvGrpSpPr>
        <p:grpSpPr>
          <a:xfrm>
            <a:off x="4822840" y="1319332"/>
            <a:ext cx="2840181" cy="4832084"/>
            <a:chOff x="4822840" y="1319332"/>
            <a:chExt cx="2840181" cy="4832084"/>
          </a:xfrm>
        </p:grpSpPr>
        <p:grpSp>
          <p:nvGrpSpPr>
            <p:cNvPr id="66" name="Group 65">
              <a:extLst>
                <a:ext uri="{FF2B5EF4-FFF2-40B4-BE49-F238E27FC236}">
                  <a16:creationId xmlns:a16="http://schemas.microsoft.com/office/drawing/2014/main" id="{CBA4FE83-30EA-4611-91B3-48C660F6E14D}"/>
                </a:ext>
              </a:extLst>
            </p:cNvPr>
            <p:cNvGrpSpPr/>
            <p:nvPr/>
          </p:nvGrpSpPr>
          <p:grpSpPr>
            <a:xfrm>
              <a:off x="4822840" y="1319332"/>
              <a:ext cx="2840181" cy="4832084"/>
              <a:chOff x="4822840" y="1319332"/>
              <a:chExt cx="2840181" cy="4832084"/>
            </a:xfrm>
          </p:grpSpPr>
          <p:grpSp>
            <p:nvGrpSpPr>
              <p:cNvPr id="68" name="Group 67">
                <a:extLst>
                  <a:ext uri="{FF2B5EF4-FFF2-40B4-BE49-F238E27FC236}">
                    <a16:creationId xmlns:a16="http://schemas.microsoft.com/office/drawing/2014/main" id="{CE0D62E6-BD65-4C48-B1BB-A6BC653264E9}"/>
                  </a:ext>
                </a:extLst>
              </p:cNvPr>
              <p:cNvGrpSpPr/>
              <p:nvPr/>
            </p:nvGrpSpPr>
            <p:grpSpPr>
              <a:xfrm>
                <a:off x="5728361" y="4294907"/>
                <a:ext cx="1011872" cy="1856509"/>
                <a:chOff x="5728361" y="4294907"/>
                <a:chExt cx="1011872" cy="1856509"/>
              </a:xfrm>
            </p:grpSpPr>
            <p:cxnSp>
              <p:nvCxnSpPr>
                <p:cNvPr id="70" name="Straight Connector 69">
                  <a:extLst>
                    <a:ext uri="{FF2B5EF4-FFF2-40B4-BE49-F238E27FC236}">
                      <a16:creationId xmlns:a16="http://schemas.microsoft.com/office/drawing/2014/main" id="{3922E010-95A4-4343-A0F5-322EBDB2A0BD}"/>
                    </a:ext>
                  </a:extLst>
                </p:cNvPr>
                <p:cNvCxnSpPr/>
                <p:nvPr/>
              </p:nvCxnSpPr>
              <p:spPr>
                <a:xfrm>
                  <a:off x="5867397" y="4488870"/>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71" name="Group 70">
                  <a:extLst>
                    <a:ext uri="{FF2B5EF4-FFF2-40B4-BE49-F238E27FC236}">
                      <a16:creationId xmlns:a16="http://schemas.microsoft.com/office/drawing/2014/main" id="{C5972CF9-2B32-44E2-92EF-0372F75D2CFB}"/>
                    </a:ext>
                  </a:extLst>
                </p:cNvPr>
                <p:cNvGrpSpPr/>
                <p:nvPr/>
              </p:nvGrpSpPr>
              <p:grpSpPr>
                <a:xfrm rot="19180617">
                  <a:off x="5728361" y="4682787"/>
                  <a:ext cx="1011382" cy="1122216"/>
                  <a:chOff x="5257797" y="4488870"/>
                  <a:chExt cx="1011382" cy="1122216"/>
                </a:xfrm>
              </p:grpSpPr>
              <p:cxnSp>
                <p:nvCxnSpPr>
                  <p:cNvPr id="73" name="Straight Connector 72">
                    <a:extLst>
                      <a:ext uri="{FF2B5EF4-FFF2-40B4-BE49-F238E27FC236}">
                        <a16:creationId xmlns:a16="http://schemas.microsoft.com/office/drawing/2014/main" id="{52E04724-1EF2-4656-8974-30EACEA1E29F}"/>
                      </a:ext>
                    </a:extLst>
                  </p:cNvPr>
                  <p:cNvCxnSpPr/>
                  <p:nvPr/>
                </p:nvCxnSpPr>
                <p:spPr>
                  <a:xfrm flipH="1">
                    <a:off x="5548742" y="4488870"/>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Oval 73">
                    <a:extLst>
                      <a:ext uri="{FF2B5EF4-FFF2-40B4-BE49-F238E27FC236}">
                        <a16:creationId xmlns:a16="http://schemas.microsoft.com/office/drawing/2014/main" id="{8E5171E9-4B90-4369-9521-6EF30CC8D497}"/>
                      </a:ext>
                    </a:extLst>
                  </p:cNvPr>
                  <p:cNvSpPr/>
                  <p:nvPr/>
                </p:nvSpPr>
                <p:spPr>
                  <a:xfrm>
                    <a:off x="5257797" y="5250868"/>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2" name="Straight Connector 71">
                  <a:extLst>
                    <a:ext uri="{FF2B5EF4-FFF2-40B4-BE49-F238E27FC236}">
                      <a16:creationId xmlns:a16="http://schemas.microsoft.com/office/drawing/2014/main" id="{A027E80E-63C0-4963-8148-67557A72FC0E}"/>
                    </a:ext>
                  </a:extLst>
                </p:cNvPr>
                <p:cNvCxnSpPr>
                  <a:cxnSpLocks/>
                </p:cNvCxnSpPr>
                <p:nvPr/>
              </p:nvCxnSpPr>
              <p:spPr>
                <a:xfrm>
                  <a:off x="6269179" y="4294907"/>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sp>
            <p:nvSpPr>
              <p:cNvPr id="69" name="TextBox 68">
                <a:extLst>
                  <a:ext uri="{FF2B5EF4-FFF2-40B4-BE49-F238E27FC236}">
                    <a16:creationId xmlns:a16="http://schemas.microsoft.com/office/drawing/2014/main" id="{6E5A2A50-740F-4A01-8CFC-9CBF16EEEF09}"/>
                  </a:ext>
                </a:extLst>
              </p:cNvPr>
              <p:cNvSpPr txBox="1"/>
              <p:nvPr/>
            </p:nvSpPr>
            <p:spPr>
              <a:xfrm>
                <a:off x="4822840" y="1319332"/>
                <a:ext cx="2840181" cy="1200329"/>
              </a:xfrm>
              <a:prstGeom prst="rect">
                <a:avLst/>
              </a:prstGeom>
              <a:solidFill>
                <a:schemeClr val="accent4">
                  <a:lumMod val="40000"/>
                  <a:lumOff val="60000"/>
                </a:schemeClr>
              </a:solidFill>
            </p:spPr>
            <p:txBody>
              <a:bodyPr wrap="square" rtlCol="0">
                <a:spAutoFit/>
              </a:bodyPr>
              <a:lstStyle/>
              <a:p>
                <a:pPr algn="ctr"/>
                <a:r>
                  <a:rPr lang="en-US" dirty="0"/>
                  <a:t>When the bob is at the bottom of the swing it has a height = 0 making the Potential Energy = 0</a:t>
                </a:r>
              </a:p>
            </p:txBody>
          </p:sp>
        </p:grpSp>
        <p:sp>
          <p:nvSpPr>
            <p:cNvPr id="67" name="Oval 66">
              <a:extLst>
                <a:ext uri="{FF2B5EF4-FFF2-40B4-BE49-F238E27FC236}">
                  <a16:creationId xmlns:a16="http://schemas.microsoft.com/office/drawing/2014/main" id="{C4BA3BF1-7667-41C1-B551-D6B19358E5C4}"/>
                </a:ext>
              </a:extLst>
            </p:cNvPr>
            <p:cNvSpPr/>
            <p:nvPr/>
          </p:nvSpPr>
          <p:spPr>
            <a:xfrm>
              <a:off x="5634529" y="3279245"/>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84500E4B-9CD7-454B-9A76-CF572A83786C}"/>
              </a:ext>
            </a:extLst>
          </p:cNvPr>
          <p:cNvGrpSpPr/>
          <p:nvPr/>
        </p:nvGrpSpPr>
        <p:grpSpPr>
          <a:xfrm>
            <a:off x="8846855" y="886874"/>
            <a:ext cx="3103988" cy="5278398"/>
            <a:chOff x="8846855" y="886874"/>
            <a:chExt cx="3103988" cy="5278398"/>
          </a:xfrm>
        </p:grpSpPr>
        <p:grpSp>
          <p:nvGrpSpPr>
            <p:cNvPr id="76" name="Group 75">
              <a:extLst>
                <a:ext uri="{FF2B5EF4-FFF2-40B4-BE49-F238E27FC236}">
                  <a16:creationId xmlns:a16="http://schemas.microsoft.com/office/drawing/2014/main" id="{A238AA49-DD32-48AA-9909-97CF879B469C}"/>
                </a:ext>
              </a:extLst>
            </p:cNvPr>
            <p:cNvGrpSpPr/>
            <p:nvPr/>
          </p:nvGrpSpPr>
          <p:grpSpPr>
            <a:xfrm>
              <a:off x="8918184" y="1904726"/>
              <a:ext cx="3032659" cy="4260546"/>
              <a:chOff x="8918184" y="1904726"/>
              <a:chExt cx="3032659" cy="4260546"/>
            </a:xfrm>
          </p:grpSpPr>
          <p:grpSp>
            <p:nvGrpSpPr>
              <p:cNvPr id="78" name="Group 77">
                <a:extLst>
                  <a:ext uri="{FF2B5EF4-FFF2-40B4-BE49-F238E27FC236}">
                    <a16:creationId xmlns:a16="http://schemas.microsoft.com/office/drawing/2014/main" id="{A607C341-FEED-48F8-9928-7D51AD5ABA07}"/>
                  </a:ext>
                </a:extLst>
              </p:cNvPr>
              <p:cNvGrpSpPr/>
              <p:nvPr/>
            </p:nvGrpSpPr>
            <p:grpSpPr>
              <a:xfrm>
                <a:off x="9047019" y="4308763"/>
                <a:ext cx="1537847" cy="1856509"/>
                <a:chOff x="9047019" y="4308763"/>
                <a:chExt cx="1537847" cy="1856509"/>
              </a:xfrm>
            </p:grpSpPr>
            <p:cxnSp>
              <p:nvCxnSpPr>
                <p:cNvPr id="80" name="Straight Connector 79">
                  <a:extLst>
                    <a:ext uri="{FF2B5EF4-FFF2-40B4-BE49-F238E27FC236}">
                      <a16:creationId xmlns:a16="http://schemas.microsoft.com/office/drawing/2014/main" id="{58314673-BB34-43FB-AC17-ED85906AD3A6}"/>
                    </a:ext>
                  </a:extLst>
                </p:cNvPr>
                <p:cNvCxnSpPr/>
                <p:nvPr/>
              </p:nvCxnSpPr>
              <p:spPr>
                <a:xfrm>
                  <a:off x="9047019" y="4502726"/>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E987783-0686-495D-BF36-AEDBAAFCCB04}"/>
                    </a:ext>
                  </a:extLst>
                </p:cNvPr>
                <p:cNvCxnSpPr>
                  <a:cxnSpLocks/>
                </p:cNvCxnSpPr>
                <p:nvPr/>
              </p:nvCxnSpPr>
              <p:spPr>
                <a:xfrm>
                  <a:off x="9448801" y="4308763"/>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4F17078D-9F9B-4339-8CE0-368C3AF1158D}"/>
                    </a:ext>
                  </a:extLst>
                </p:cNvPr>
                <p:cNvSpPr txBox="1"/>
                <p:nvPr/>
              </p:nvSpPr>
              <p:spPr>
                <a:xfrm>
                  <a:off x="9421085" y="5001153"/>
                  <a:ext cx="1163781" cy="369332"/>
                </a:xfrm>
                <a:prstGeom prst="rect">
                  <a:avLst/>
                </a:prstGeom>
                <a:noFill/>
              </p:spPr>
              <p:txBody>
                <a:bodyPr wrap="square" rtlCol="0">
                  <a:spAutoFit/>
                </a:bodyPr>
                <a:lstStyle/>
                <a:p>
                  <a:r>
                    <a:rPr lang="en-US" dirty="0"/>
                    <a:t>-30</a:t>
                  </a:r>
                </a:p>
              </p:txBody>
            </p:sp>
            <p:grpSp>
              <p:nvGrpSpPr>
                <p:cNvPr id="83" name="Group 82">
                  <a:extLst>
                    <a:ext uri="{FF2B5EF4-FFF2-40B4-BE49-F238E27FC236}">
                      <a16:creationId xmlns:a16="http://schemas.microsoft.com/office/drawing/2014/main" id="{B7EE2093-2FFA-496D-B07A-C1DACB311BE6}"/>
                    </a:ext>
                  </a:extLst>
                </p:cNvPr>
                <p:cNvGrpSpPr/>
                <p:nvPr/>
              </p:nvGrpSpPr>
              <p:grpSpPr>
                <a:xfrm rot="16861184">
                  <a:off x="9400570" y="4548553"/>
                  <a:ext cx="1011382" cy="1122216"/>
                  <a:chOff x="8437419" y="4502726"/>
                  <a:chExt cx="1011382" cy="1122216"/>
                </a:xfrm>
              </p:grpSpPr>
              <p:cxnSp>
                <p:nvCxnSpPr>
                  <p:cNvPr id="84" name="Straight Connector 83">
                    <a:extLst>
                      <a:ext uri="{FF2B5EF4-FFF2-40B4-BE49-F238E27FC236}">
                        <a16:creationId xmlns:a16="http://schemas.microsoft.com/office/drawing/2014/main" id="{C4EFD4C8-5350-4077-BB4E-60457E8A6562}"/>
                      </a:ext>
                    </a:extLst>
                  </p:cNvPr>
                  <p:cNvCxnSpPr/>
                  <p:nvPr/>
                </p:nvCxnSpPr>
                <p:spPr>
                  <a:xfrm flipH="1">
                    <a:off x="8728364" y="4502726"/>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Oval 84">
                    <a:extLst>
                      <a:ext uri="{FF2B5EF4-FFF2-40B4-BE49-F238E27FC236}">
                        <a16:creationId xmlns:a16="http://schemas.microsoft.com/office/drawing/2014/main" id="{C7697F12-9539-4DA8-9A02-6E76ED24F2BE}"/>
                      </a:ext>
                    </a:extLst>
                  </p:cNvPr>
                  <p:cNvSpPr/>
                  <p:nvPr/>
                </p:nvSpPr>
                <p:spPr>
                  <a:xfrm>
                    <a:off x="8437419" y="5264724"/>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9" name="TextBox 78">
                <a:extLst>
                  <a:ext uri="{FF2B5EF4-FFF2-40B4-BE49-F238E27FC236}">
                    <a16:creationId xmlns:a16="http://schemas.microsoft.com/office/drawing/2014/main" id="{C6F6F7A3-25DF-48A5-BC77-5ACD25AAB545}"/>
                  </a:ext>
                </a:extLst>
              </p:cNvPr>
              <p:cNvSpPr txBox="1"/>
              <p:nvPr/>
            </p:nvSpPr>
            <p:spPr>
              <a:xfrm>
                <a:off x="8918184" y="1904726"/>
                <a:ext cx="3032659" cy="1477328"/>
              </a:xfrm>
              <a:prstGeom prst="rect">
                <a:avLst/>
              </a:prstGeom>
              <a:solidFill>
                <a:schemeClr val="accent4">
                  <a:lumMod val="40000"/>
                  <a:lumOff val="60000"/>
                </a:schemeClr>
              </a:solidFill>
            </p:spPr>
            <p:txBody>
              <a:bodyPr wrap="square" rtlCol="0">
                <a:spAutoFit/>
              </a:bodyPr>
              <a:lstStyle/>
              <a:p>
                <a:pPr algn="ctr"/>
                <a:r>
                  <a:rPr lang="en-US" dirty="0"/>
                  <a:t>At the top of the swing, the bob once again achieves the maximum height, and thus the Potential Energy is once again maximized</a:t>
                </a:r>
              </a:p>
            </p:txBody>
          </p:sp>
        </p:grpSp>
        <p:sp>
          <p:nvSpPr>
            <p:cNvPr id="77" name="Oval 76">
              <a:extLst>
                <a:ext uri="{FF2B5EF4-FFF2-40B4-BE49-F238E27FC236}">
                  <a16:creationId xmlns:a16="http://schemas.microsoft.com/office/drawing/2014/main" id="{28CDC03D-4A04-4A9D-B41C-E76A2BF7AA87}"/>
                </a:ext>
              </a:extLst>
            </p:cNvPr>
            <p:cNvSpPr/>
            <p:nvPr/>
          </p:nvSpPr>
          <p:spPr>
            <a:xfrm>
              <a:off x="8846855" y="886874"/>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BF5A6FC1-6E7F-42CF-8DB7-AC1639996588}"/>
              </a:ext>
            </a:extLst>
          </p:cNvPr>
          <p:cNvSpPr>
            <a:spLocks noGrp="1"/>
          </p:cNvSpPr>
          <p:nvPr>
            <p:ph type="sldNum" sz="quarter" idx="12"/>
          </p:nvPr>
        </p:nvSpPr>
        <p:spPr/>
        <p:txBody>
          <a:bodyPr/>
          <a:lstStyle/>
          <a:p>
            <a:fld id="{DF915582-7501-4466-AA90-C6E164EC1B16}" type="slidenum">
              <a:rPr lang="en-US" smtClean="0"/>
              <a:t>12</a:t>
            </a:fld>
            <a:endParaRPr lang="en-US"/>
          </a:p>
        </p:txBody>
      </p:sp>
      <p:sp>
        <p:nvSpPr>
          <p:cNvPr id="86" name="TextBox 85">
            <a:extLst>
              <a:ext uri="{FF2B5EF4-FFF2-40B4-BE49-F238E27FC236}">
                <a16:creationId xmlns:a16="http://schemas.microsoft.com/office/drawing/2014/main" id="{C67D9767-1C29-4B2E-AA39-967C9B68DA75}"/>
              </a:ext>
            </a:extLst>
          </p:cNvPr>
          <p:cNvSpPr txBox="1"/>
          <p:nvPr/>
        </p:nvSpPr>
        <p:spPr>
          <a:xfrm>
            <a:off x="791720" y="3482230"/>
            <a:ext cx="999015" cy="646331"/>
          </a:xfrm>
          <a:prstGeom prst="rect">
            <a:avLst/>
          </a:prstGeom>
          <a:noFill/>
        </p:spPr>
        <p:txBody>
          <a:bodyPr wrap="square" rtlCol="0">
            <a:spAutoFit/>
          </a:bodyPr>
          <a:lstStyle/>
          <a:p>
            <a:r>
              <a:rPr lang="en-US" dirty="0"/>
              <a:t>Angle (deg)</a:t>
            </a:r>
          </a:p>
        </p:txBody>
      </p:sp>
    </p:spTree>
    <p:extLst>
      <p:ext uri="{BB962C8B-B14F-4D97-AF65-F5344CB8AC3E}">
        <p14:creationId xmlns:p14="http://schemas.microsoft.com/office/powerpoint/2010/main" val="84591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5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88CCF3BD-5666-4280-8180-143B15D74909}"/>
              </a:ext>
            </a:extLst>
          </p:cNvPr>
          <p:cNvGraphicFramePr>
            <a:graphicFrameLocks/>
          </p:cNvGraphicFramePr>
          <p:nvPr>
            <p:extLst>
              <p:ext uri="{D42A27DB-BD31-4B8C-83A1-F6EECF244321}">
                <p14:modId xmlns:p14="http://schemas.microsoft.com/office/powerpoint/2010/main" val="984375537"/>
              </p:ext>
            </p:extLst>
          </p:nvPr>
        </p:nvGraphicFramePr>
        <p:xfrm>
          <a:off x="1011391" y="193984"/>
          <a:ext cx="9822863" cy="4052429"/>
        </p:xfrm>
        <a:graphic>
          <a:graphicData uri="http://schemas.openxmlformats.org/drawingml/2006/chart">
            <c:chart xmlns:c="http://schemas.openxmlformats.org/drawingml/2006/chart" xmlns:r="http://schemas.openxmlformats.org/officeDocument/2006/relationships" r:id="rId2"/>
          </a:graphicData>
        </a:graphic>
      </p:graphicFrame>
      <p:grpSp>
        <p:nvGrpSpPr>
          <p:cNvPr id="31" name="Group 30">
            <a:extLst>
              <a:ext uri="{FF2B5EF4-FFF2-40B4-BE49-F238E27FC236}">
                <a16:creationId xmlns:a16="http://schemas.microsoft.com/office/drawing/2014/main" id="{861B4847-C81F-4317-AEC0-E3E7585910B5}"/>
              </a:ext>
            </a:extLst>
          </p:cNvPr>
          <p:cNvGrpSpPr/>
          <p:nvPr/>
        </p:nvGrpSpPr>
        <p:grpSpPr>
          <a:xfrm>
            <a:off x="2092036" y="4281055"/>
            <a:ext cx="1706119" cy="1856509"/>
            <a:chOff x="2092036" y="4281055"/>
            <a:chExt cx="1706119" cy="1856509"/>
          </a:xfrm>
        </p:grpSpPr>
        <p:cxnSp>
          <p:nvCxnSpPr>
            <p:cNvPr id="33" name="Straight Connector 32">
              <a:extLst>
                <a:ext uri="{FF2B5EF4-FFF2-40B4-BE49-F238E27FC236}">
                  <a16:creationId xmlns:a16="http://schemas.microsoft.com/office/drawing/2014/main" id="{794B361F-BD06-4DB6-8A02-7E497024585C}"/>
                </a:ext>
              </a:extLst>
            </p:cNvPr>
            <p:cNvCxnSpPr/>
            <p:nvPr/>
          </p:nvCxnSpPr>
          <p:spPr>
            <a:xfrm>
              <a:off x="2701636" y="4475018"/>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DEE1DB68-CF58-4BA7-AD18-AF0D393244DF}"/>
                </a:ext>
              </a:extLst>
            </p:cNvPr>
            <p:cNvGrpSpPr/>
            <p:nvPr/>
          </p:nvGrpSpPr>
          <p:grpSpPr>
            <a:xfrm>
              <a:off x="2092036" y="4475018"/>
              <a:ext cx="1011382" cy="1122216"/>
              <a:chOff x="2092036" y="4461163"/>
              <a:chExt cx="1011382" cy="1122216"/>
            </a:xfrm>
          </p:grpSpPr>
          <p:cxnSp>
            <p:nvCxnSpPr>
              <p:cNvPr id="37" name="Straight Connector 36">
                <a:extLst>
                  <a:ext uri="{FF2B5EF4-FFF2-40B4-BE49-F238E27FC236}">
                    <a16:creationId xmlns:a16="http://schemas.microsoft.com/office/drawing/2014/main" id="{747C9AF7-28C5-48EC-95D0-2F02689D967A}"/>
                  </a:ext>
                </a:extLst>
              </p:cNvPr>
              <p:cNvCxnSpPr/>
              <p:nvPr/>
            </p:nvCxnSpPr>
            <p:spPr>
              <a:xfrm flipH="1">
                <a:off x="2382981" y="4461163"/>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90902310-A09A-4928-B9C6-14094A03381A}"/>
                  </a:ext>
                </a:extLst>
              </p:cNvPr>
              <p:cNvSpPr/>
              <p:nvPr/>
            </p:nvSpPr>
            <p:spPr>
              <a:xfrm>
                <a:off x="2092036" y="5223161"/>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5" name="Straight Connector 34">
              <a:extLst>
                <a:ext uri="{FF2B5EF4-FFF2-40B4-BE49-F238E27FC236}">
                  <a16:creationId xmlns:a16="http://schemas.microsoft.com/office/drawing/2014/main" id="{B611A659-9B67-4E3E-9A2E-0207563DA084}"/>
                </a:ext>
              </a:extLst>
            </p:cNvPr>
            <p:cNvCxnSpPr>
              <a:cxnSpLocks/>
            </p:cNvCxnSpPr>
            <p:nvPr/>
          </p:nvCxnSpPr>
          <p:spPr>
            <a:xfrm>
              <a:off x="3103418" y="4281055"/>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EC3DFF5-ED83-43A6-B93C-12AB330CDB17}"/>
                </a:ext>
              </a:extLst>
            </p:cNvPr>
            <p:cNvSpPr txBox="1"/>
            <p:nvPr/>
          </p:nvSpPr>
          <p:spPr>
            <a:xfrm>
              <a:off x="2634374" y="4945919"/>
              <a:ext cx="1163781" cy="369332"/>
            </a:xfrm>
            <a:prstGeom prst="rect">
              <a:avLst/>
            </a:prstGeom>
            <a:noFill/>
          </p:spPr>
          <p:txBody>
            <a:bodyPr wrap="square" rtlCol="0">
              <a:spAutoFit/>
            </a:bodyPr>
            <a:lstStyle/>
            <a:p>
              <a:r>
                <a:rPr lang="en-US" dirty="0"/>
                <a:t>30</a:t>
              </a:r>
            </a:p>
          </p:txBody>
        </p:sp>
      </p:grpSp>
      <p:grpSp>
        <p:nvGrpSpPr>
          <p:cNvPr id="39" name="Group 38">
            <a:extLst>
              <a:ext uri="{FF2B5EF4-FFF2-40B4-BE49-F238E27FC236}">
                <a16:creationId xmlns:a16="http://schemas.microsoft.com/office/drawing/2014/main" id="{3F1C62BE-D082-49D1-A4F7-D52F58920268}"/>
              </a:ext>
            </a:extLst>
          </p:cNvPr>
          <p:cNvGrpSpPr/>
          <p:nvPr/>
        </p:nvGrpSpPr>
        <p:grpSpPr>
          <a:xfrm>
            <a:off x="5728361" y="4294907"/>
            <a:ext cx="1011872" cy="1856509"/>
            <a:chOff x="5728361" y="4294907"/>
            <a:chExt cx="1011872" cy="1856509"/>
          </a:xfrm>
        </p:grpSpPr>
        <p:cxnSp>
          <p:nvCxnSpPr>
            <p:cNvPr id="40" name="Straight Connector 39">
              <a:extLst>
                <a:ext uri="{FF2B5EF4-FFF2-40B4-BE49-F238E27FC236}">
                  <a16:creationId xmlns:a16="http://schemas.microsoft.com/office/drawing/2014/main" id="{43FAFAA6-77D4-41B2-8DE1-0F670377EE06}"/>
                </a:ext>
              </a:extLst>
            </p:cNvPr>
            <p:cNvCxnSpPr/>
            <p:nvPr/>
          </p:nvCxnSpPr>
          <p:spPr>
            <a:xfrm>
              <a:off x="5867397" y="4488870"/>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08FC236E-DA73-48BD-B721-624DE4993E86}"/>
                </a:ext>
              </a:extLst>
            </p:cNvPr>
            <p:cNvGrpSpPr/>
            <p:nvPr/>
          </p:nvGrpSpPr>
          <p:grpSpPr>
            <a:xfrm rot="19180617">
              <a:off x="5728361" y="4682787"/>
              <a:ext cx="1011382" cy="1122216"/>
              <a:chOff x="5257797" y="4488870"/>
              <a:chExt cx="1011382" cy="1122216"/>
            </a:xfrm>
          </p:grpSpPr>
          <p:cxnSp>
            <p:nvCxnSpPr>
              <p:cNvPr id="43" name="Straight Connector 42">
                <a:extLst>
                  <a:ext uri="{FF2B5EF4-FFF2-40B4-BE49-F238E27FC236}">
                    <a16:creationId xmlns:a16="http://schemas.microsoft.com/office/drawing/2014/main" id="{2B5F4752-5394-4D22-92F9-176ABEC5A882}"/>
                  </a:ext>
                </a:extLst>
              </p:cNvPr>
              <p:cNvCxnSpPr/>
              <p:nvPr/>
            </p:nvCxnSpPr>
            <p:spPr>
              <a:xfrm flipH="1">
                <a:off x="5548742" y="4488870"/>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9FC4E06A-0F59-4832-A69D-82D99DF86F4C}"/>
                  </a:ext>
                </a:extLst>
              </p:cNvPr>
              <p:cNvSpPr/>
              <p:nvPr/>
            </p:nvSpPr>
            <p:spPr>
              <a:xfrm>
                <a:off x="5257797" y="5250868"/>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2" name="Straight Connector 41">
              <a:extLst>
                <a:ext uri="{FF2B5EF4-FFF2-40B4-BE49-F238E27FC236}">
                  <a16:creationId xmlns:a16="http://schemas.microsoft.com/office/drawing/2014/main" id="{BD5E39BE-3E93-483C-92F4-DF95D11DEE8D}"/>
                </a:ext>
              </a:extLst>
            </p:cNvPr>
            <p:cNvCxnSpPr>
              <a:cxnSpLocks/>
            </p:cNvCxnSpPr>
            <p:nvPr/>
          </p:nvCxnSpPr>
          <p:spPr>
            <a:xfrm>
              <a:off x="6269179" y="4294907"/>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94A4C49D-8D94-497A-BC8D-7F05F0872FBE}"/>
              </a:ext>
            </a:extLst>
          </p:cNvPr>
          <p:cNvGrpSpPr/>
          <p:nvPr/>
        </p:nvGrpSpPr>
        <p:grpSpPr>
          <a:xfrm>
            <a:off x="9047019" y="4308763"/>
            <a:ext cx="1537847" cy="1856509"/>
            <a:chOff x="9047019" y="4308763"/>
            <a:chExt cx="1537847" cy="1856509"/>
          </a:xfrm>
        </p:grpSpPr>
        <p:cxnSp>
          <p:nvCxnSpPr>
            <p:cNvPr id="46" name="Straight Connector 45">
              <a:extLst>
                <a:ext uri="{FF2B5EF4-FFF2-40B4-BE49-F238E27FC236}">
                  <a16:creationId xmlns:a16="http://schemas.microsoft.com/office/drawing/2014/main" id="{DB5A5780-E943-49EA-BBD9-EEE6FD0EF52E}"/>
                </a:ext>
              </a:extLst>
            </p:cNvPr>
            <p:cNvCxnSpPr/>
            <p:nvPr/>
          </p:nvCxnSpPr>
          <p:spPr>
            <a:xfrm>
              <a:off x="9047019" y="4502726"/>
              <a:ext cx="8728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53CA1E0-CE05-43EE-B2E3-5CFB882E7765}"/>
                </a:ext>
              </a:extLst>
            </p:cNvPr>
            <p:cNvCxnSpPr>
              <a:cxnSpLocks/>
            </p:cNvCxnSpPr>
            <p:nvPr/>
          </p:nvCxnSpPr>
          <p:spPr>
            <a:xfrm>
              <a:off x="9448801" y="4308763"/>
              <a:ext cx="1" cy="185650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886F5F0-6937-4FE6-87AC-F298041663E0}"/>
                </a:ext>
              </a:extLst>
            </p:cNvPr>
            <p:cNvSpPr txBox="1"/>
            <p:nvPr/>
          </p:nvSpPr>
          <p:spPr>
            <a:xfrm>
              <a:off x="9421085" y="5001153"/>
              <a:ext cx="1163781" cy="369332"/>
            </a:xfrm>
            <a:prstGeom prst="rect">
              <a:avLst/>
            </a:prstGeom>
            <a:noFill/>
          </p:spPr>
          <p:txBody>
            <a:bodyPr wrap="square" rtlCol="0">
              <a:spAutoFit/>
            </a:bodyPr>
            <a:lstStyle/>
            <a:p>
              <a:r>
                <a:rPr lang="en-US" dirty="0"/>
                <a:t>-30</a:t>
              </a:r>
            </a:p>
          </p:txBody>
        </p:sp>
        <p:grpSp>
          <p:nvGrpSpPr>
            <p:cNvPr id="49" name="Group 48">
              <a:extLst>
                <a:ext uri="{FF2B5EF4-FFF2-40B4-BE49-F238E27FC236}">
                  <a16:creationId xmlns:a16="http://schemas.microsoft.com/office/drawing/2014/main" id="{6B9B170F-1E4C-4371-AB5D-CC5505779659}"/>
                </a:ext>
              </a:extLst>
            </p:cNvPr>
            <p:cNvGrpSpPr/>
            <p:nvPr/>
          </p:nvGrpSpPr>
          <p:grpSpPr>
            <a:xfrm rot="16861184">
              <a:off x="9400570" y="4548553"/>
              <a:ext cx="1011382" cy="1122216"/>
              <a:chOff x="8437419" y="4502726"/>
              <a:chExt cx="1011382" cy="1122216"/>
            </a:xfrm>
          </p:grpSpPr>
          <p:cxnSp>
            <p:nvCxnSpPr>
              <p:cNvPr id="50" name="Straight Connector 49">
                <a:extLst>
                  <a:ext uri="{FF2B5EF4-FFF2-40B4-BE49-F238E27FC236}">
                    <a16:creationId xmlns:a16="http://schemas.microsoft.com/office/drawing/2014/main" id="{CA0B57A8-7156-4448-9DBD-58C803022A95}"/>
                  </a:ext>
                </a:extLst>
              </p:cNvPr>
              <p:cNvCxnSpPr/>
              <p:nvPr/>
            </p:nvCxnSpPr>
            <p:spPr>
              <a:xfrm flipH="1">
                <a:off x="8728364" y="4502726"/>
                <a:ext cx="720437" cy="8312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2B8C03FB-475A-4917-8C66-59344D21B0D1}"/>
                  </a:ext>
                </a:extLst>
              </p:cNvPr>
              <p:cNvSpPr/>
              <p:nvPr/>
            </p:nvSpPr>
            <p:spPr>
              <a:xfrm>
                <a:off x="8437419" y="5264724"/>
                <a:ext cx="387927" cy="36021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Slide Number Placeholder 1">
            <a:extLst>
              <a:ext uri="{FF2B5EF4-FFF2-40B4-BE49-F238E27FC236}">
                <a16:creationId xmlns:a16="http://schemas.microsoft.com/office/drawing/2014/main" id="{8BDCFA7C-DFFB-42D2-AA96-D1EB25EBE10B}"/>
              </a:ext>
            </a:extLst>
          </p:cNvPr>
          <p:cNvSpPr>
            <a:spLocks noGrp="1"/>
          </p:cNvSpPr>
          <p:nvPr>
            <p:ph type="sldNum" sz="quarter" idx="12"/>
          </p:nvPr>
        </p:nvSpPr>
        <p:spPr/>
        <p:txBody>
          <a:bodyPr/>
          <a:lstStyle/>
          <a:p>
            <a:fld id="{DF915582-7501-4466-AA90-C6E164EC1B16}" type="slidenum">
              <a:rPr lang="en-US" smtClean="0"/>
              <a:t>13</a:t>
            </a:fld>
            <a:endParaRPr lang="en-US"/>
          </a:p>
        </p:txBody>
      </p:sp>
      <p:grpSp>
        <p:nvGrpSpPr>
          <p:cNvPr id="9" name="Group 8">
            <a:extLst>
              <a:ext uri="{FF2B5EF4-FFF2-40B4-BE49-F238E27FC236}">
                <a16:creationId xmlns:a16="http://schemas.microsoft.com/office/drawing/2014/main" id="{BFE58BE1-8BEA-4779-A0F2-847B51E48A05}"/>
              </a:ext>
            </a:extLst>
          </p:cNvPr>
          <p:cNvGrpSpPr/>
          <p:nvPr/>
        </p:nvGrpSpPr>
        <p:grpSpPr>
          <a:xfrm>
            <a:off x="5707237" y="845127"/>
            <a:ext cx="6221528" cy="1610013"/>
            <a:chOff x="5707237" y="845127"/>
            <a:chExt cx="6221528" cy="1610013"/>
          </a:xfrm>
        </p:grpSpPr>
        <p:sp>
          <p:nvSpPr>
            <p:cNvPr id="54" name="TextBox 53">
              <a:extLst>
                <a:ext uri="{FF2B5EF4-FFF2-40B4-BE49-F238E27FC236}">
                  <a16:creationId xmlns:a16="http://schemas.microsoft.com/office/drawing/2014/main" id="{95966FCD-00EC-4236-9962-A2A875C2BEBA}"/>
                </a:ext>
              </a:extLst>
            </p:cNvPr>
            <p:cNvSpPr txBox="1"/>
            <p:nvPr/>
          </p:nvSpPr>
          <p:spPr>
            <a:xfrm>
              <a:off x="9088584" y="1531810"/>
              <a:ext cx="2840181" cy="923330"/>
            </a:xfrm>
            <a:prstGeom prst="rect">
              <a:avLst/>
            </a:prstGeom>
            <a:solidFill>
              <a:schemeClr val="accent4">
                <a:lumMod val="40000"/>
                <a:lumOff val="60000"/>
              </a:schemeClr>
            </a:solidFill>
          </p:spPr>
          <p:txBody>
            <a:bodyPr wrap="square" rtlCol="0">
              <a:spAutoFit/>
            </a:bodyPr>
            <a:lstStyle/>
            <a:p>
              <a:pPr algn="ctr"/>
              <a:r>
                <a:rPr lang="en-US" dirty="0"/>
                <a:t>Notice that the magnitude of PE is the same as the magnitude of KE</a:t>
              </a:r>
            </a:p>
          </p:txBody>
        </p:sp>
        <p:sp>
          <p:nvSpPr>
            <p:cNvPr id="4" name="Rectangle: Rounded Corners 3">
              <a:extLst>
                <a:ext uri="{FF2B5EF4-FFF2-40B4-BE49-F238E27FC236}">
                  <a16:creationId xmlns:a16="http://schemas.microsoft.com/office/drawing/2014/main" id="{A9EF8BAF-292F-4195-ADAB-DD9FEF009C63}"/>
                </a:ext>
              </a:extLst>
            </p:cNvPr>
            <p:cNvSpPr/>
            <p:nvPr/>
          </p:nvSpPr>
          <p:spPr>
            <a:xfrm>
              <a:off x="5707237" y="845127"/>
              <a:ext cx="4070046" cy="42404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6FAA2F52-B048-4F6C-A7D9-A0AB14EC5AAA}"/>
              </a:ext>
            </a:extLst>
          </p:cNvPr>
          <p:cNvGrpSpPr/>
          <p:nvPr/>
        </p:nvGrpSpPr>
        <p:grpSpPr>
          <a:xfrm>
            <a:off x="263237" y="741285"/>
            <a:ext cx="3065867" cy="2937112"/>
            <a:chOff x="263237" y="741285"/>
            <a:chExt cx="3065867" cy="2937112"/>
          </a:xfrm>
        </p:grpSpPr>
        <p:sp>
          <p:nvSpPr>
            <p:cNvPr id="52" name="TextBox 51">
              <a:extLst>
                <a:ext uri="{FF2B5EF4-FFF2-40B4-BE49-F238E27FC236}">
                  <a16:creationId xmlns:a16="http://schemas.microsoft.com/office/drawing/2014/main" id="{1826A4CD-D42E-4954-88C6-A906CF2FAA3A}"/>
                </a:ext>
              </a:extLst>
            </p:cNvPr>
            <p:cNvSpPr txBox="1"/>
            <p:nvPr/>
          </p:nvSpPr>
          <p:spPr>
            <a:xfrm>
              <a:off x="263237" y="1758533"/>
              <a:ext cx="2840181" cy="923330"/>
            </a:xfrm>
            <a:prstGeom prst="rect">
              <a:avLst/>
            </a:prstGeom>
            <a:solidFill>
              <a:schemeClr val="accent4">
                <a:lumMod val="40000"/>
                <a:lumOff val="60000"/>
              </a:schemeClr>
            </a:solidFill>
          </p:spPr>
          <p:txBody>
            <a:bodyPr wrap="square" rtlCol="0">
              <a:spAutoFit/>
            </a:bodyPr>
            <a:lstStyle/>
            <a:p>
              <a:pPr algn="ctr"/>
              <a:r>
                <a:rPr lang="en-US" dirty="0"/>
                <a:t>Notice that when PE is at a maximum, the KE is at a minimum</a:t>
              </a:r>
            </a:p>
          </p:txBody>
        </p:sp>
        <p:sp>
          <p:nvSpPr>
            <p:cNvPr id="53" name="Oval 52">
              <a:extLst>
                <a:ext uri="{FF2B5EF4-FFF2-40B4-BE49-F238E27FC236}">
                  <a16:creationId xmlns:a16="http://schemas.microsoft.com/office/drawing/2014/main" id="{1EFC4ADD-C833-4392-97A2-B59B60459410}"/>
                </a:ext>
              </a:extLst>
            </p:cNvPr>
            <p:cNvSpPr/>
            <p:nvPr/>
          </p:nvSpPr>
          <p:spPr>
            <a:xfrm>
              <a:off x="2414717" y="741285"/>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B81DECF4-40D4-437A-87BC-05C3A201C8F0}"/>
                </a:ext>
              </a:extLst>
            </p:cNvPr>
            <p:cNvSpPr/>
            <p:nvPr/>
          </p:nvSpPr>
          <p:spPr>
            <a:xfrm>
              <a:off x="2456274" y="3042914"/>
              <a:ext cx="872830" cy="6354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713611E0-57DE-4125-AAF7-45DBAD12B316}"/>
              </a:ext>
            </a:extLst>
          </p:cNvPr>
          <p:cNvSpPr txBox="1"/>
          <p:nvPr/>
        </p:nvSpPr>
        <p:spPr>
          <a:xfrm>
            <a:off x="858238" y="3140972"/>
            <a:ext cx="999015" cy="646331"/>
          </a:xfrm>
          <a:prstGeom prst="rect">
            <a:avLst/>
          </a:prstGeom>
          <a:noFill/>
        </p:spPr>
        <p:txBody>
          <a:bodyPr wrap="square" rtlCol="0">
            <a:spAutoFit/>
          </a:bodyPr>
          <a:lstStyle/>
          <a:p>
            <a:r>
              <a:rPr lang="en-US" dirty="0"/>
              <a:t>Angle (deg)</a:t>
            </a:r>
          </a:p>
        </p:txBody>
      </p:sp>
    </p:spTree>
    <p:extLst>
      <p:ext uri="{BB962C8B-B14F-4D97-AF65-F5344CB8AC3E}">
        <p14:creationId xmlns:p14="http://schemas.microsoft.com/office/powerpoint/2010/main" val="1216032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19FFAE-72DB-4DE9-B1F3-F13060187FC1}"/>
              </a:ext>
            </a:extLst>
          </p:cNvPr>
          <p:cNvSpPr>
            <a:spLocks noGrp="1"/>
          </p:cNvSpPr>
          <p:nvPr>
            <p:ph type="sldNum" sz="quarter" idx="12"/>
          </p:nvPr>
        </p:nvSpPr>
        <p:spPr/>
        <p:txBody>
          <a:bodyPr/>
          <a:lstStyle/>
          <a:p>
            <a:fld id="{DF915582-7501-4466-AA90-C6E164EC1B16}" type="slidenum">
              <a:rPr lang="en-US" smtClean="0"/>
              <a:t>14</a:t>
            </a:fld>
            <a:endParaRPr lang="en-US"/>
          </a:p>
        </p:txBody>
      </p:sp>
      <p:sp>
        <p:nvSpPr>
          <p:cNvPr id="3" name="TextBox 2">
            <a:extLst>
              <a:ext uri="{FF2B5EF4-FFF2-40B4-BE49-F238E27FC236}">
                <a16:creationId xmlns:a16="http://schemas.microsoft.com/office/drawing/2014/main" id="{F984BBA2-8706-4276-991A-BA3236512A3A}"/>
              </a:ext>
            </a:extLst>
          </p:cNvPr>
          <p:cNvSpPr txBox="1"/>
          <p:nvPr/>
        </p:nvSpPr>
        <p:spPr>
          <a:xfrm>
            <a:off x="2223656" y="207814"/>
            <a:ext cx="7751617" cy="584775"/>
          </a:xfrm>
          <a:prstGeom prst="rect">
            <a:avLst/>
          </a:prstGeom>
          <a:noFill/>
        </p:spPr>
        <p:txBody>
          <a:bodyPr wrap="square" rtlCol="0">
            <a:spAutoFit/>
          </a:bodyPr>
          <a:lstStyle/>
          <a:p>
            <a:pPr algn="ctr"/>
            <a:r>
              <a:rPr lang="en-US" sz="3200" dirty="0">
                <a:solidFill>
                  <a:srgbClr val="FF0000"/>
                </a:solidFill>
              </a:rPr>
              <a:t>Energy Balance</a:t>
            </a:r>
          </a:p>
        </p:txBody>
      </p:sp>
      <p:sp>
        <p:nvSpPr>
          <p:cNvPr id="5" name="TextBox 4">
            <a:extLst>
              <a:ext uri="{FF2B5EF4-FFF2-40B4-BE49-F238E27FC236}">
                <a16:creationId xmlns:a16="http://schemas.microsoft.com/office/drawing/2014/main" id="{50789691-B221-4F52-A6FD-7093CEF6DCE5}"/>
              </a:ext>
            </a:extLst>
          </p:cNvPr>
          <p:cNvSpPr txBox="1"/>
          <p:nvPr/>
        </p:nvSpPr>
        <p:spPr>
          <a:xfrm>
            <a:off x="1039091" y="1288472"/>
            <a:ext cx="9310254" cy="461665"/>
          </a:xfrm>
          <a:prstGeom prst="rect">
            <a:avLst/>
          </a:prstGeom>
          <a:noFill/>
        </p:spPr>
        <p:txBody>
          <a:bodyPr wrap="square" rtlCol="0">
            <a:spAutoFit/>
          </a:bodyPr>
          <a:lstStyle/>
          <a:p>
            <a:r>
              <a:rPr lang="en-US" sz="2400" b="1" dirty="0"/>
              <a:t>For a simple pendulum:</a:t>
            </a:r>
          </a:p>
        </p:txBody>
      </p:sp>
      <p:sp>
        <p:nvSpPr>
          <p:cNvPr id="6" name="TextBox 5">
            <a:extLst>
              <a:ext uri="{FF2B5EF4-FFF2-40B4-BE49-F238E27FC236}">
                <a16:creationId xmlns:a16="http://schemas.microsoft.com/office/drawing/2014/main" id="{39A4AF8F-B56A-4F54-9B16-65574B4B7CE8}"/>
              </a:ext>
            </a:extLst>
          </p:cNvPr>
          <p:cNvSpPr txBox="1"/>
          <p:nvPr/>
        </p:nvSpPr>
        <p:spPr>
          <a:xfrm>
            <a:off x="1039091" y="2549647"/>
            <a:ext cx="9781309"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At any point in time during the oscillation, the sum of the potential energy and the kinetic energy will equal the maximum energy in the system (either maximum PE or maximum KE which have the same magnitude).</a:t>
            </a:r>
          </a:p>
        </p:txBody>
      </p:sp>
      <p:sp>
        <p:nvSpPr>
          <p:cNvPr id="7" name="TextBox 6">
            <a:extLst>
              <a:ext uri="{FF2B5EF4-FFF2-40B4-BE49-F238E27FC236}">
                <a16:creationId xmlns:a16="http://schemas.microsoft.com/office/drawing/2014/main" id="{4ED95873-7866-4B61-90A4-319C393EB106}"/>
              </a:ext>
            </a:extLst>
          </p:cNvPr>
          <p:cNvSpPr txBox="1"/>
          <p:nvPr/>
        </p:nvSpPr>
        <p:spPr>
          <a:xfrm>
            <a:off x="1039090" y="3911761"/>
            <a:ext cx="9781309"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Once released, the total energy of the system will not increase.  This means the maximum “height” of the pendulum bob will never get higher…</a:t>
            </a:r>
          </a:p>
        </p:txBody>
      </p:sp>
      <p:sp>
        <p:nvSpPr>
          <p:cNvPr id="8" name="TextBox 7">
            <a:extLst>
              <a:ext uri="{FF2B5EF4-FFF2-40B4-BE49-F238E27FC236}">
                <a16:creationId xmlns:a16="http://schemas.microsoft.com/office/drawing/2014/main" id="{30F5DA58-140C-48C3-9C3A-DD82A7242569}"/>
              </a:ext>
            </a:extLst>
          </p:cNvPr>
          <p:cNvSpPr txBox="1"/>
          <p:nvPr/>
        </p:nvSpPr>
        <p:spPr>
          <a:xfrm>
            <a:off x="1039091" y="1981610"/>
            <a:ext cx="9781309"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maximum potential energy is equal to the maximum kinetic energy.</a:t>
            </a:r>
          </a:p>
        </p:txBody>
      </p:sp>
      <p:sp>
        <p:nvSpPr>
          <p:cNvPr id="9" name="TextBox 8">
            <a:extLst>
              <a:ext uri="{FF2B5EF4-FFF2-40B4-BE49-F238E27FC236}">
                <a16:creationId xmlns:a16="http://schemas.microsoft.com/office/drawing/2014/main" id="{0656B830-71E6-4DD8-AFAD-4378034BFB45}"/>
              </a:ext>
            </a:extLst>
          </p:cNvPr>
          <p:cNvSpPr txBox="1"/>
          <p:nvPr/>
        </p:nvSpPr>
        <p:spPr>
          <a:xfrm>
            <a:off x="1039089" y="4904543"/>
            <a:ext cx="9781309"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In the real world (not the frictionless theoretical world) the oscillation of a pendulum will damp out over time due to air friction and mechanical friction.</a:t>
            </a:r>
          </a:p>
        </p:txBody>
      </p:sp>
    </p:spTree>
    <p:extLst>
      <p:ext uri="{BB962C8B-B14F-4D97-AF65-F5344CB8AC3E}">
        <p14:creationId xmlns:p14="http://schemas.microsoft.com/office/powerpoint/2010/main" val="298450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B913D3-D0AB-484F-8193-BE22EF05AF81}"/>
              </a:ext>
            </a:extLst>
          </p:cNvPr>
          <p:cNvSpPr txBox="1"/>
          <p:nvPr/>
        </p:nvSpPr>
        <p:spPr>
          <a:xfrm>
            <a:off x="2396836" y="228961"/>
            <a:ext cx="7398328" cy="584775"/>
          </a:xfrm>
          <a:prstGeom prst="rect">
            <a:avLst/>
          </a:prstGeom>
          <a:noFill/>
        </p:spPr>
        <p:txBody>
          <a:bodyPr wrap="square" rtlCol="0">
            <a:spAutoFit/>
          </a:bodyPr>
          <a:lstStyle/>
          <a:p>
            <a:pPr algn="ctr"/>
            <a:r>
              <a:rPr lang="en-US" sz="3200" dirty="0">
                <a:solidFill>
                  <a:srgbClr val="FF0000"/>
                </a:solidFill>
              </a:rPr>
              <a:t>Period of Oscillation</a:t>
            </a:r>
          </a:p>
        </p:txBody>
      </p:sp>
      <p:grpSp>
        <p:nvGrpSpPr>
          <p:cNvPr id="15" name="Group 14">
            <a:extLst>
              <a:ext uri="{FF2B5EF4-FFF2-40B4-BE49-F238E27FC236}">
                <a16:creationId xmlns:a16="http://schemas.microsoft.com/office/drawing/2014/main" id="{9D443E95-F25C-470A-8FEE-CEBA58F1A070}"/>
              </a:ext>
            </a:extLst>
          </p:cNvPr>
          <p:cNvGrpSpPr/>
          <p:nvPr/>
        </p:nvGrpSpPr>
        <p:grpSpPr>
          <a:xfrm>
            <a:off x="1032164" y="2141124"/>
            <a:ext cx="4779818" cy="1200329"/>
            <a:chOff x="3706091" y="1731818"/>
            <a:chExt cx="4779818" cy="1200329"/>
          </a:xfrm>
        </p:grpSpPr>
        <p:sp>
          <p:nvSpPr>
            <p:cNvPr id="3" name="TextBox 2">
              <a:extLst>
                <a:ext uri="{FF2B5EF4-FFF2-40B4-BE49-F238E27FC236}">
                  <a16:creationId xmlns:a16="http://schemas.microsoft.com/office/drawing/2014/main" id="{47B8E8BE-59EC-4CB5-AF03-0C7AFD2C2194}"/>
                </a:ext>
              </a:extLst>
            </p:cNvPr>
            <p:cNvSpPr txBox="1"/>
            <p:nvPr/>
          </p:nvSpPr>
          <p:spPr>
            <a:xfrm>
              <a:off x="3706091" y="1731818"/>
              <a:ext cx="4779818" cy="1200329"/>
            </a:xfrm>
            <a:prstGeom prst="rect">
              <a:avLst/>
            </a:prstGeom>
            <a:noFill/>
          </p:spPr>
          <p:txBody>
            <a:bodyPr wrap="square" rtlCol="0">
              <a:spAutoFit/>
            </a:bodyPr>
            <a:lstStyle/>
            <a:p>
              <a:r>
                <a:rPr lang="en-US" sz="2400" b="1" dirty="0"/>
                <a:t>			           L	</a:t>
              </a:r>
            </a:p>
            <a:p>
              <a:r>
                <a:rPr lang="en-US" sz="2400" b="1" dirty="0"/>
                <a:t>Period (T)   =   2 ∏   x            ----</a:t>
              </a:r>
            </a:p>
            <a:p>
              <a:r>
                <a:rPr lang="en-US" sz="2400" b="1" dirty="0"/>
                <a:t>  			           g</a:t>
              </a:r>
            </a:p>
          </p:txBody>
        </p:sp>
        <p:grpSp>
          <p:nvGrpSpPr>
            <p:cNvPr id="14" name="Group 13">
              <a:extLst>
                <a:ext uri="{FF2B5EF4-FFF2-40B4-BE49-F238E27FC236}">
                  <a16:creationId xmlns:a16="http://schemas.microsoft.com/office/drawing/2014/main" id="{D2465C50-D394-408F-B339-EDE8F09565DA}"/>
                </a:ext>
              </a:extLst>
            </p:cNvPr>
            <p:cNvGrpSpPr/>
            <p:nvPr/>
          </p:nvGrpSpPr>
          <p:grpSpPr>
            <a:xfrm>
              <a:off x="6456221" y="1736235"/>
              <a:ext cx="1454727" cy="1076237"/>
              <a:chOff x="2535382" y="3823855"/>
              <a:chExt cx="1898073" cy="775854"/>
            </a:xfrm>
          </p:grpSpPr>
          <p:cxnSp>
            <p:nvCxnSpPr>
              <p:cNvPr id="5" name="Straight Connector 4">
                <a:extLst>
                  <a:ext uri="{FF2B5EF4-FFF2-40B4-BE49-F238E27FC236}">
                    <a16:creationId xmlns:a16="http://schemas.microsoft.com/office/drawing/2014/main" id="{C9C81A0E-584E-4F88-8319-896A0AFECCF5}"/>
                  </a:ext>
                </a:extLst>
              </p:cNvPr>
              <p:cNvCxnSpPr/>
              <p:nvPr/>
            </p:nvCxnSpPr>
            <p:spPr>
              <a:xfrm>
                <a:off x="2535382" y="4100945"/>
                <a:ext cx="29094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87B94BB-06F5-41B3-A7AB-0F4CBF200A87}"/>
                  </a:ext>
                </a:extLst>
              </p:cNvPr>
              <p:cNvCxnSpPr>
                <a:cxnSpLocks/>
              </p:cNvCxnSpPr>
              <p:nvPr/>
            </p:nvCxnSpPr>
            <p:spPr>
              <a:xfrm>
                <a:off x="2826327" y="4100945"/>
                <a:ext cx="110837" cy="4987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2ADE492-E37E-49E1-9995-D0662B1AA121}"/>
                  </a:ext>
                </a:extLst>
              </p:cNvPr>
              <p:cNvCxnSpPr>
                <a:cxnSpLocks/>
              </p:cNvCxnSpPr>
              <p:nvPr/>
            </p:nvCxnSpPr>
            <p:spPr>
              <a:xfrm flipV="1">
                <a:off x="2937164" y="3823855"/>
                <a:ext cx="152400" cy="7758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D8C8AC3-6382-45F3-9788-050F65E72D61}"/>
                  </a:ext>
                </a:extLst>
              </p:cNvPr>
              <p:cNvCxnSpPr>
                <a:cxnSpLocks/>
              </p:cNvCxnSpPr>
              <p:nvPr/>
            </p:nvCxnSpPr>
            <p:spPr>
              <a:xfrm>
                <a:off x="3089564" y="3823855"/>
                <a:ext cx="13438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Slide Number Placeholder 15">
            <a:extLst>
              <a:ext uri="{FF2B5EF4-FFF2-40B4-BE49-F238E27FC236}">
                <a16:creationId xmlns:a16="http://schemas.microsoft.com/office/drawing/2014/main" id="{3DDFD9A1-A341-410E-A615-1BC95F1E5C2B}"/>
              </a:ext>
            </a:extLst>
          </p:cNvPr>
          <p:cNvSpPr>
            <a:spLocks noGrp="1"/>
          </p:cNvSpPr>
          <p:nvPr>
            <p:ph type="sldNum" sz="quarter" idx="12"/>
          </p:nvPr>
        </p:nvSpPr>
        <p:spPr/>
        <p:txBody>
          <a:bodyPr/>
          <a:lstStyle/>
          <a:p>
            <a:fld id="{DF915582-7501-4466-AA90-C6E164EC1B16}" type="slidenum">
              <a:rPr lang="en-US" smtClean="0"/>
              <a:t>15</a:t>
            </a:fld>
            <a:endParaRPr lang="en-US"/>
          </a:p>
        </p:txBody>
      </p:sp>
      <p:sp>
        <p:nvSpPr>
          <p:cNvPr id="17" name="TextBox 16">
            <a:extLst>
              <a:ext uri="{FF2B5EF4-FFF2-40B4-BE49-F238E27FC236}">
                <a16:creationId xmlns:a16="http://schemas.microsoft.com/office/drawing/2014/main" id="{CD7766E1-EEB7-4CC5-8338-4BADEDCDEFBC}"/>
              </a:ext>
            </a:extLst>
          </p:cNvPr>
          <p:cNvSpPr txBox="1"/>
          <p:nvPr/>
        </p:nvSpPr>
        <p:spPr>
          <a:xfrm>
            <a:off x="6478320" y="1910291"/>
            <a:ext cx="3574473" cy="461665"/>
          </a:xfrm>
          <a:prstGeom prst="rect">
            <a:avLst/>
          </a:prstGeom>
          <a:noFill/>
        </p:spPr>
        <p:txBody>
          <a:bodyPr wrap="square" rtlCol="0">
            <a:spAutoFit/>
          </a:bodyPr>
          <a:lstStyle/>
          <a:p>
            <a:r>
              <a:rPr lang="en-US" dirty="0"/>
              <a:t> </a:t>
            </a:r>
            <a:r>
              <a:rPr lang="en-US" sz="2400" dirty="0"/>
              <a:t>∏   =   3.1416 </a:t>
            </a:r>
            <a:endParaRPr lang="en-US" dirty="0"/>
          </a:p>
        </p:txBody>
      </p:sp>
      <p:sp>
        <p:nvSpPr>
          <p:cNvPr id="18" name="TextBox 17">
            <a:extLst>
              <a:ext uri="{FF2B5EF4-FFF2-40B4-BE49-F238E27FC236}">
                <a16:creationId xmlns:a16="http://schemas.microsoft.com/office/drawing/2014/main" id="{2B1ABAEF-8121-48D3-85A1-BDFC7C2F955D}"/>
              </a:ext>
            </a:extLst>
          </p:cNvPr>
          <p:cNvSpPr txBox="1"/>
          <p:nvPr/>
        </p:nvSpPr>
        <p:spPr>
          <a:xfrm>
            <a:off x="6478320" y="2554548"/>
            <a:ext cx="3574473" cy="461665"/>
          </a:xfrm>
          <a:prstGeom prst="rect">
            <a:avLst/>
          </a:prstGeom>
          <a:noFill/>
        </p:spPr>
        <p:txBody>
          <a:bodyPr wrap="square" rtlCol="0">
            <a:spAutoFit/>
          </a:bodyPr>
          <a:lstStyle/>
          <a:p>
            <a:r>
              <a:rPr lang="en-US" sz="2400" dirty="0"/>
              <a:t> L   =   Length of string</a:t>
            </a:r>
            <a:endParaRPr lang="en-US" dirty="0"/>
          </a:p>
        </p:txBody>
      </p:sp>
      <p:sp>
        <p:nvSpPr>
          <p:cNvPr id="19" name="TextBox 18">
            <a:extLst>
              <a:ext uri="{FF2B5EF4-FFF2-40B4-BE49-F238E27FC236}">
                <a16:creationId xmlns:a16="http://schemas.microsoft.com/office/drawing/2014/main" id="{6FA4CA56-0920-45A2-A196-DB0567758BC1}"/>
              </a:ext>
            </a:extLst>
          </p:cNvPr>
          <p:cNvSpPr txBox="1"/>
          <p:nvPr/>
        </p:nvSpPr>
        <p:spPr>
          <a:xfrm>
            <a:off x="6478320" y="3198808"/>
            <a:ext cx="4466772" cy="461665"/>
          </a:xfrm>
          <a:prstGeom prst="rect">
            <a:avLst/>
          </a:prstGeom>
          <a:noFill/>
        </p:spPr>
        <p:txBody>
          <a:bodyPr wrap="square" rtlCol="0">
            <a:spAutoFit/>
          </a:bodyPr>
          <a:lstStyle/>
          <a:p>
            <a:r>
              <a:rPr lang="en-US" sz="2400" dirty="0"/>
              <a:t> g   =   Acceleration Due to Gravity</a:t>
            </a:r>
            <a:endParaRPr lang="en-US" dirty="0"/>
          </a:p>
        </p:txBody>
      </p:sp>
      <p:sp>
        <p:nvSpPr>
          <p:cNvPr id="20" name="TextBox 19">
            <a:extLst>
              <a:ext uri="{FF2B5EF4-FFF2-40B4-BE49-F238E27FC236}">
                <a16:creationId xmlns:a16="http://schemas.microsoft.com/office/drawing/2014/main" id="{3750A03C-A397-4218-A87C-6BBEC55A1902}"/>
              </a:ext>
            </a:extLst>
          </p:cNvPr>
          <p:cNvSpPr txBox="1"/>
          <p:nvPr/>
        </p:nvSpPr>
        <p:spPr>
          <a:xfrm>
            <a:off x="1032164" y="3918298"/>
            <a:ext cx="9677400" cy="830997"/>
          </a:xfrm>
          <a:prstGeom prst="rect">
            <a:avLst/>
          </a:prstGeom>
          <a:noFill/>
        </p:spPr>
        <p:txBody>
          <a:bodyPr wrap="square" rtlCol="0">
            <a:spAutoFit/>
          </a:bodyPr>
          <a:lstStyle/>
          <a:p>
            <a:r>
              <a:rPr lang="en-US" sz="2400" dirty="0"/>
              <a:t>Notice that this equation does not involve the weight (or mass) of the pendulum bob...</a:t>
            </a:r>
            <a:endParaRPr lang="en-US" dirty="0"/>
          </a:p>
        </p:txBody>
      </p:sp>
      <p:sp>
        <p:nvSpPr>
          <p:cNvPr id="21" name="TextBox 20">
            <a:extLst>
              <a:ext uri="{FF2B5EF4-FFF2-40B4-BE49-F238E27FC236}">
                <a16:creationId xmlns:a16="http://schemas.microsoft.com/office/drawing/2014/main" id="{6FB3B211-80B1-48D9-B93A-D5876FD36159}"/>
              </a:ext>
            </a:extLst>
          </p:cNvPr>
          <p:cNvSpPr txBox="1"/>
          <p:nvPr/>
        </p:nvSpPr>
        <p:spPr>
          <a:xfrm>
            <a:off x="1032164" y="4864716"/>
            <a:ext cx="9677400" cy="1200329"/>
          </a:xfrm>
          <a:prstGeom prst="rect">
            <a:avLst/>
          </a:prstGeom>
          <a:noFill/>
        </p:spPr>
        <p:txBody>
          <a:bodyPr wrap="square" rtlCol="0">
            <a:spAutoFit/>
          </a:bodyPr>
          <a:lstStyle/>
          <a:p>
            <a:r>
              <a:rPr lang="en-US" sz="2400" dirty="0"/>
              <a:t>This means that the system is independent of mass and if two pendulums of the same length have two different bob masses, they will both still swing in unison with the same period of oscillation…</a:t>
            </a:r>
            <a:endParaRPr lang="en-US" dirty="0"/>
          </a:p>
        </p:txBody>
      </p:sp>
      <p:sp>
        <p:nvSpPr>
          <p:cNvPr id="4" name="TextBox 3">
            <a:extLst>
              <a:ext uri="{FF2B5EF4-FFF2-40B4-BE49-F238E27FC236}">
                <a16:creationId xmlns:a16="http://schemas.microsoft.com/office/drawing/2014/main" id="{DA7EA101-2EC0-4E8D-AFE8-B1A7B402E4BA}"/>
              </a:ext>
            </a:extLst>
          </p:cNvPr>
          <p:cNvSpPr txBox="1"/>
          <p:nvPr/>
        </p:nvSpPr>
        <p:spPr>
          <a:xfrm>
            <a:off x="969818" y="874503"/>
            <a:ext cx="10383982" cy="830997"/>
          </a:xfrm>
          <a:prstGeom prst="rect">
            <a:avLst/>
          </a:prstGeom>
          <a:noFill/>
        </p:spPr>
        <p:txBody>
          <a:bodyPr wrap="square" rtlCol="0">
            <a:spAutoFit/>
          </a:bodyPr>
          <a:lstStyle/>
          <a:p>
            <a:r>
              <a:rPr lang="en-US" sz="2400" dirty="0"/>
              <a:t>A simple equation can be used to calculate the time it takes to make one complete swing (from the release point and back)</a:t>
            </a:r>
          </a:p>
        </p:txBody>
      </p:sp>
    </p:spTree>
    <p:extLst>
      <p:ext uri="{BB962C8B-B14F-4D97-AF65-F5344CB8AC3E}">
        <p14:creationId xmlns:p14="http://schemas.microsoft.com/office/powerpoint/2010/main" val="147222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4B9172-9357-4851-B36F-0C9EE144F140}"/>
              </a:ext>
            </a:extLst>
          </p:cNvPr>
          <p:cNvSpPr>
            <a:spLocks noGrp="1"/>
          </p:cNvSpPr>
          <p:nvPr>
            <p:ph type="sldNum" sz="quarter" idx="12"/>
          </p:nvPr>
        </p:nvSpPr>
        <p:spPr/>
        <p:txBody>
          <a:bodyPr/>
          <a:lstStyle/>
          <a:p>
            <a:fld id="{DF915582-7501-4466-AA90-C6E164EC1B16}" type="slidenum">
              <a:rPr lang="en-US" smtClean="0"/>
              <a:t>16</a:t>
            </a:fld>
            <a:endParaRPr lang="en-US"/>
          </a:p>
        </p:txBody>
      </p:sp>
      <p:pic>
        <p:nvPicPr>
          <p:cNvPr id="4" name="Picture 3">
            <a:extLst>
              <a:ext uri="{FF2B5EF4-FFF2-40B4-BE49-F238E27FC236}">
                <a16:creationId xmlns:a16="http://schemas.microsoft.com/office/drawing/2014/main" id="{69E3437D-BB21-4590-BD54-A36DEA27F6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474"/>
          <a:stretch/>
        </p:blipFill>
        <p:spPr bwMode="auto">
          <a:xfrm rot="5400000">
            <a:off x="7177965" y="1976950"/>
            <a:ext cx="5608467" cy="3650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FC265C2A-B777-4FB9-BBCB-DCC6BC40C4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07" y="1079485"/>
            <a:ext cx="3440251" cy="5160376"/>
          </a:xfrm>
          <a:prstGeom prst="rect">
            <a:avLst/>
          </a:prstGeom>
        </p:spPr>
      </p:pic>
      <p:grpSp>
        <p:nvGrpSpPr>
          <p:cNvPr id="14" name="Group 13">
            <a:extLst>
              <a:ext uri="{FF2B5EF4-FFF2-40B4-BE49-F238E27FC236}">
                <a16:creationId xmlns:a16="http://schemas.microsoft.com/office/drawing/2014/main" id="{9A4A5147-05DD-4087-BAE3-FAB62677A940}"/>
              </a:ext>
            </a:extLst>
          </p:cNvPr>
          <p:cNvGrpSpPr/>
          <p:nvPr/>
        </p:nvGrpSpPr>
        <p:grpSpPr>
          <a:xfrm>
            <a:off x="110837" y="1237089"/>
            <a:ext cx="9871362" cy="3831925"/>
            <a:chOff x="110837" y="1221047"/>
            <a:chExt cx="9871362" cy="3831925"/>
          </a:xfrm>
        </p:grpSpPr>
        <p:sp>
          <p:nvSpPr>
            <p:cNvPr id="10" name="Rectangle: Rounded Corners 9">
              <a:extLst>
                <a:ext uri="{FF2B5EF4-FFF2-40B4-BE49-F238E27FC236}">
                  <a16:creationId xmlns:a16="http://schemas.microsoft.com/office/drawing/2014/main" id="{AA62D604-72D4-4840-83CC-D2078D4E4798}"/>
                </a:ext>
              </a:extLst>
            </p:cNvPr>
            <p:cNvSpPr/>
            <p:nvPr/>
          </p:nvSpPr>
          <p:spPr>
            <a:xfrm rot="19003700">
              <a:off x="110837" y="4235554"/>
              <a:ext cx="3602182" cy="81741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485F3FBA-2921-41C8-B492-7D781C25B4A6}"/>
                </a:ext>
              </a:extLst>
            </p:cNvPr>
            <p:cNvSpPr/>
            <p:nvPr/>
          </p:nvSpPr>
          <p:spPr>
            <a:xfrm>
              <a:off x="8156864" y="3160125"/>
              <a:ext cx="1825335" cy="3551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DAFDFD2-6E26-4500-ADAD-61EF621B66D8}"/>
                </a:ext>
              </a:extLst>
            </p:cNvPr>
            <p:cNvSpPr txBox="1"/>
            <p:nvPr/>
          </p:nvSpPr>
          <p:spPr>
            <a:xfrm>
              <a:off x="4815836" y="1221047"/>
              <a:ext cx="4281055" cy="1569660"/>
            </a:xfrm>
            <a:prstGeom prst="rect">
              <a:avLst/>
            </a:prstGeom>
            <a:noFill/>
          </p:spPr>
          <p:txBody>
            <a:bodyPr wrap="square" rtlCol="0">
              <a:spAutoFit/>
            </a:bodyPr>
            <a:lstStyle/>
            <a:p>
              <a:r>
                <a:rPr lang="en-US" sz="2400" dirty="0"/>
                <a:t>NASA Sounding Rocket plasma physics payloads often include “booms” that have sensors mounted at the ends.</a:t>
              </a:r>
            </a:p>
          </p:txBody>
        </p:sp>
      </p:grpSp>
      <p:sp>
        <p:nvSpPr>
          <p:cNvPr id="15" name="TextBox 14">
            <a:extLst>
              <a:ext uri="{FF2B5EF4-FFF2-40B4-BE49-F238E27FC236}">
                <a16:creationId xmlns:a16="http://schemas.microsoft.com/office/drawing/2014/main" id="{EEDC9B58-8D38-49AD-94B8-FE0BCFA8A862}"/>
              </a:ext>
            </a:extLst>
          </p:cNvPr>
          <p:cNvSpPr txBox="1"/>
          <p:nvPr/>
        </p:nvSpPr>
        <p:spPr>
          <a:xfrm>
            <a:off x="4815837" y="3722074"/>
            <a:ext cx="4281055" cy="2677656"/>
          </a:xfrm>
          <a:prstGeom prst="rect">
            <a:avLst/>
          </a:prstGeom>
          <a:noFill/>
        </p:spPr>
        <p:txBody>
          <a:bodyPr wrap="square" rtlCol="0">
            <a:spAutoFit/>
          </a:bodyPr>
          <a:lstStyle/>
          <a:p>
            <a:r>
              <a:rPr lang="en-US" sz="2400" dirty="0"/>
              <a:t>When the booms swing out and hit their stops during deployment they act just like pendulums.  The oscillations can result in undesirable payload dynamics which the scientists don’t like…. </a:t>
            </a:r>
          </a:p>
        </p:txBody>
      </p:sp>
      <p:sp>
        <p:nvSpPr>
          <p:cNvPr id="16" name="TextBox 15">
            <a:extLst>
              <a:ext uri="{FF2B5EF4-FFF2-40B4-BE49-F238E27FC236}">
                <a16:creationId xmlns:a16="http://schemas.microsoft.com/office/drawing/2014/main" id="{0F6907D8-C975-4CBC-B9B5-73FA42E703CA}"/>
              </a:ext>
            </a:extLst>
          </p:cNvPr>
          <p:cNvSpPr txBox="1"/>
          <p:nvPr/>
        </p:nvSpPr>
        <p:spPr>
          <a:xfrm>
            <a:off x="2396836" y="133996"/>
            <a:ext cx="7398328" cy="584775"/>
          </a:xfrm>
          <a:prstGeom prst="rect">
            <a:avLst/>
          </a:prstGeom>
          <a:noFill/>
        </p:spPr>
        <p:txBody>
          <a:bodyPr wrap="square" rtlCol="0">
            <a:spAutoFit/>
          </a:bodyPr>
          <a:lstStyle/>
          <a:p>
            <a:pPr algn="ctr"/>
            <a:r>
              <a:rPr lang="en-US" sz="3200" dirty="0">
                <a:solidFill>
                  <a:srgbClr val="FF0000"/>
                </a:solidFill>
              </a:rPr>
              <a:t>Another form of “Pendulum”</a:t>
            </a:r>
          </a:p>
        </p:txBody>
      </p:sp>
    </p:spTree>
    <p:extLst>
      <p:ext uri="{BB962C8B-B14F-4D97-AF65-F5344CB8AC3E}">
        <p14:creationId xmlns:p14="http://schemas.microsoft.com/office/powerpoint/2010/main" val="378328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172F4-877D-4D21-9474-2F8A7875FD0B}"/>
              </a:ext>
            </a:extLst>
          </p:cNvPr>
          <p:cNvSpPr>
            <a:spLocks noGrp="1"/>
          </p:cNvSpPr>
          <p:nvPr>
            <p:ph type="sldNum" sz="quarter" idx="12"/>
          </p:nvPr>
        </p:nvSpPr>
        <p:spPr/>
        <p:txBody>
          <a:bodyPr/>
          <a:lstStyle/>
          <a:p>
            <a:fld id="{DF915582-7501-4466-AA90-C6E164EC1B16}" type="slidenum">
              <a:rPr lang="en-US" smtClean="0"/>
              <a:t>17</a:t>
            </a:fld>
            <a:endParaRPr lang="en-US"/>
          </a:p>
        </p:txBody>
      </p:sp>
      <p:grpSp>
        <p:nvGrpSpPr>
          <p:cNvPr id="6" name="Group 5">
            <a:extLst>
              <a:ext uri="{FF2B5EF4-FFF2-40B4-BE49-F238E27FC236}">
                <a16:creationId xmlns:a16="http://schemas.microsoft.com/office/drawing/2014/main" id="{8AF34A59-5A25-4EC2-821F-5A8A437B36A5}"/>
              </a:ext>
            </a:extLst>
          </p:cNvPr>
          <p:cNvGrpSpPr/>
          <p:nvPr/>
        </p:nvGrpSpPr>
        <p:grpSpPr>
          <a:xfrm>
            <a:off x="1129450" y="971262"/>
            <a:ext cx="1011381" cy="4915476"/>
            <a:chOff x="2452255" y="1440874"/>
            <a:chExt cx="1011381" cy="4915476"/>
          </a:xfrm>
        </p:grpSpPr>
        <p:sp>
          <p:nvSpPr>
            <p:cNvPr id="3" name="Rectangle 2">
              <a:extLst>
                <a:ext uri="{FF2B5EF4-FFF2-40B4-BE49-F238E27FC236}">
                  <a16:creationId xmlns:a16="http://schemas.microsoft.com/office/drawing/2014/main" id="{F8E39FC4-463E-44C1-B0E5-B57ECF9422D9}"/>
                </a:ext>
              </a:extLst>
            </p:cNvPr>
            <p:cNvSpPr/>
            <p:nvPr/>
          </p:nvSpPr>
          <p:spPr>
            <a:xfrm>
              <a:off x="2452255" y="1440874"/>
              <a:ext cx="1011381" cy="1330036"/>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B96E85E-D7B3-4233-B8FF-446BFE91C9F2}"/>
                </a:ext>
              </a:extLst>
            </p:cNvPr>
            <p:cNvSpPr/>
            <p:nvPr/>
          </p:nvSpPr>
          <p:spPr>
            <a:xfrm>
              <a:off x="2452255" y="2770910"/>
              <a:ext cx="1011381" cy="1330036"/>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3BCE417-9E5F-4F1E-AF28-3F66EA547E6D}"/>
                </a:ext>
              </a:extLst>
            </p:cNvPr>
            <p:cNvSpPr/>
            <p:nvPr/>
          </p:nvSpPr>
          <p:spPr>
            <a:xfrm>
              <a:off x="2452255" y="4087090"/>
              <a:ext cx="1011381" cy="2269260"/>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4277A788-E005-484C-9EAB-D24430385C18}"/>
              </a:ext>
            </a:extLst>
          </p:cNvPr>
          <p:cNvGrpSpPr/>
          <p:nvPr/>
        </p:nvGrpSpPr>
        <p:grpSpPr>
          <a:xfrm>
            <a:off x="2140831" y="2783338"/>
            <a:ext cx="5077691" cy="365125"/>
            <a:chOff x="2140831" y="2783338"/>
            <a:chExt cx="5077691" cy="365125"/>
          </a:xfrm>
        </p:grpSpPr>
        <p:cxnSp>
          <p:nvCxnSpPr>
            <p:cNvPr id="8" name="Straight Connector 7">
              <a:extLst>
                <a:ext uri="{FF2B5EF4-FFF2-40B4-BE49-F238E27FC236}">
                  <a16:creationId xmlns:a16="http://schemas.microsoft.com/office/drawing/2014/main" id="{FDE74605-3533-4A4F-96C5-496F1A786DCA}"/>
                </a:ext>
              </a:extLst>
            </p:cNvPr>
            <p:cNvCxnSpPr>
              <a:stCxn id="4" idx="3"/>
            </p:cNvCxnSpPr>
            <p:nvPr/>
          </p:nvCxnSpPr>
          <p:spPr>
            <a:xfrm>
              <a:off x="2140831" y="2966316"/>
              <a:ext cx="507769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764A3E0-95B7-446A-8AD2-4DFABE0746D2}"/>
                </a:ext>
              </a:extLst>
            </p:cNvPr>
            <p:cNvSpPr/>
            <p:nvPr/>
          </p:nvSpPr>
          <p:spPr>
            <a:xfrm>
              <a:off x="6574489" y="2783338"/>
              <a:ext cx="491836" cy="3651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B61DE94B-3A3E-4814-82EF-DD8F88FC285C}"/>
              </a:ext>
            </a:extLst>
          </p:cNvPr>
          <p:cNvGrpSpPr/>
          <p:nvPr/>
        </p:nvGrpSpPr>
        <p:grpSpPr>
          <a:xfrm>
            <a:off x="2126977" y="2160876"/>
            <a:ext cx="4959927" cy="776288"/>
            <a:chOff x="3519055" y="2160876"/>
            <a:chExt cx="4959927" cy="776288"/>
          </a:xfrm>
        </p:grpSpPr>
        <p:sp>
          <p:nvSpPr>
            <p:cNvPr id="11" name="Freeform: Shape 10">
              <a:extLst>
                <a:ext uri="{FF2B5EF4-FFF2-40B4-BE49-F238E27FC236}">
                  <a16:creationId xmlns:a16="http://schemas.microsoft.com/office/drawing/2014/main" id="{FD8F3175-E61E-4824-A204-BDD7AEA19450}"/>
                </a:ext>
              </a:extLst>
            </p:cNvPr>
            <p:cNvSpPr/>
            <p:nvPr/>
          </p:nvSpPr>
          <p:spPr>
            <a:xfrm>
              <a:off x="3519055" y="2216727"/>
              <a:ext cx="4959927" cy="720437"/>
            </a:xfrm>
            <a:custGeom>
              <a:avLst/>
              <a:gdLst>
                <a:gd name="connsiteX0" fmla="*/ 0 w 4959927"/>
                <a:gd name="connsiteY0" fmla="*/ 720437 h 720437"/>
                <a:gd name="connsiteX1" fmla="*/ 2438400 w 4959927"/>
                <a:gd name="connsiteY1" fmla="*/ 526473 h 720437"/>
                <a:gd name="connsiteX2" fmla="*/ 4959927 w 4959927"/>
                <a:gd name="connsiteY2" fmla="*/ 0 h 720437"/>
              </a:gdLst>
              <a:ahLst/>
              <a:cxnLst>
                <a:cxn ang="0">
                  <a:pos x="connsiteX0" y="connsiteY0"/>
                </a:cxn>
                <a:cxn ang="0">
                  <a:pos x="connsiteX1" y="connsiteY1"/>
                </a:cxn>
                <a:cxn ang="0">
                  <a:pos x="connsiteX2" y="connsiteY2"/>
                </a:cxn>
              </a:cxnLst>
              <a:rect l="l" t="t" r="r" b="b"/>
              <a:pathLst>
                <a:path w="4959927" h="720437">
                  <a:moveTo>
                    <a:pt x="0" y="720437"/>
                  </a:moveTo>
                  <a:cubicBezTo>
                    <a:pt x="805873" y="683491"/>
                    <a:pt x="1611746" y="646546"/>
                    <a:pt x="2438400" y="526473"/>
                  </a:cubicBezTo>
                  <a:cubicBezTo>
                    <a:pt x="3265055" y="406400"/>
                    <a:pt x="4112491" y="203200"/>
                    <a:pt x="4959927" y="0"/>
                  </a:cubicBezTo>
                </a:path>
              </a:pathLst>
            </a:cu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2049DCC-850D-4683-B3BE-DAB1E1569B55}"/>
                </a:ext>
              </a:extLst>
            </p:cNvPr>
            <p:cNvSpPr/>
            <p:nvPr/>
          </p:nvSpPr>
          <p:spPr>
            <a:xfrm rot="20776714">
              <a:off x="7734297" y="2160876"/>
              <a:ext cx="491836" cy="365125"/>
            </a:xfrm>
            <a:prstGeom prst="ellipse">
              <a:avLst/>
            </a:prstGeom>
            <a:solidFill>
              <a:srgbClr val="FF000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C17E6AAB-F5B8-4B73-A116-E5B9BA336DEF}"/>
              </a:ext>
            </a:extLst>
          </p:cNvPr>
          <p:cNvGrpSpPr/>
          <p:nvPr/>
        </p:nvGrpSpPr>
        <p:grpSpPr>
          <a:xfrm>
            <a:off x="2134235" y="2973452"/>
            <a:ext cx="4959927" cy="784049"/>
            <a:chOff x="3526313" y="2973452"/>
            <a:chExt cx="4959927" cy="784049"/>
          </a:xfrm>
        </p:grpSpPr>
        <p:sp>
          <p:nvSpPr>
            <p:cNvPr id="13" name="Freeform: Shape 12">
              <a:extLst>
                <a:ext uri="{FF2B5EF4-FFF2-40B4-BE49-F238E27FC236}">
                  <a16:creationId xmlns:a16="http://schemas.microsoft.com/office/drawing/2014/main" id="{83C072D2-DB02-4597-9544-90952A7C3B3B}"/>
                </a:ext>
              </a:extLst>
            </p:cNvPr>
            <p:cNvSpPr/>
            <p:nvPr/>
          </p:nvSpPr>
          <p:spPr>
            <a:xfrm flipV="1">
              <a:off x="3526313" y="2973452"/>
              <a:ext cx="4959927" cy="716764"/>
            </a:xfrm>
            <a:custGeom>
              <a:avLst/>
              <a:gdLst>
                <a:gd name="connsiteX0" fmla="*/ 0 w 4959927"/>
                <a:gd name="connsiteY0" fmla="*/ 720437 h 720437"/>
                <a:gd name="connsiteX1" fmla="*/ 2438400 w 4959927"/>
                <a:gd name="connsiteY1" fmla="*/ 526473 h 720437"/>
                <a:gd name="connsiteX2" fmla="*/ 4959927 w 4959927"/>
                <a:gd name="connsiteY2" fmla="*/ 0 h 720437"/>
              </a:gdLst>
              <a:ahLst/>
              <a:cxnLst>
                <a:cxn ang="0">
                  <a:pos x="connsiteX0" y="connsiteY0"/>
                </a:cxn>
                <a:cxn ang="0">
                  <a:pos x="connsiteX1" y="connsiteY1"/>
                </a:cxn>
                <a:cxn ang="0">
                  <a:pos x="connsiteX2" y="connsiteY2"/>
                </a:cxn>
              </a:cxnLst>
              <a:rect l="l" t="t" r="r" b="b"/>
              <a:pathLst>
                <a:path w="4959927" h="720437">
                  <a:moveTo>
                    <a:pt x="0" y="720437"/>
                  </a:moveTo>
                  <a:cubicBezTo>
                    <a:pt x="805873" y="683491"/>
                    <a:pt x="1611746" y="646546"/>
                    <a:pt x="2438400" y="526473"/>
                  </a:cubicBezTo>
                  <a:cubicBezTo>
                    <a:pt x="3265055" y="406400"/>
                    <a:pt x="4112491" y="203200"/>
                    <a:pt x="4959927" y="0"/>
                  </a:cubicBezTo>
                </a:path>
              </a:pathLst>
            </a:cu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148F2C-2E9D-45BB-8953-CA27FB4A7803}"/>
                </a:ext>
              </a:extLst>
            </p:cNvPr>
            <p:cNvSpPr/>
            <p:nvPr/>
          </p:nvSpPr>
          <p:spPr>
            <a:xfrm rot="528860">
              <a:off x="7755899" y="3392376"/>
              <a:ext cx="491836" cy="365125"/>
            </a:xfrm>
            <a:prstGeom prst="ellipse">
              <a:avLst/>
            </a:prstGeom>
            <a:solidFill>
              <a:srgbClr val="FF000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6419FD2B-6A43-4772-ACFD-66CBDD41473A}"/>
              </a:ext>
            </a:extLst>
          </p:cNvPr>
          <p:cNvSpPr txBox="1"/>
          <p:nvPr/>
        </p:nvSpPr>
        <p:spPr>
          <a:xfrm>
            <a:off x="2542612" y="4184770"/>
            <a:ext cx="8519937" cy="1200329"/>
          </a:xfrm>
          <a:prstGeom prst="rect">
            <a:avLst/>
          </a:prstGeom>
          <a:noFill/>
        </p:spPr>
        <p:txBody>
          <a:bodyPr wrap="square" rtlCol="0">
            <a:spAutoFit/>
          </a:bodyPr>
          <a:lstStyle/>
          <a:p>
            <a:r>
              <a:rPr lang="en-US" sz="2400" dirty="0"/>
              <a:t>The boom bends after it deploys and hits the locking mechanism.  It is this bending of the boom material that creates the “springiness” that sets up the pendulum-like oscillation.</a:t>
            </a:r>
          </a:p>
        </p:txBody>
      </p:sp>
      <p:sp>
        <p:nvSpPr>
          <p:cNvPr id="19" name="Freeform: Shape 18">
            <a:extLst>
              <a:ext uri="{FF2B5EF4-FFF2-40B4-BE49-F238E27FC236}">
                <a16:creationId xmlns:a16="http://schemas.microsoft.com/office/drawing/2014/main" id="{1CBD4595-8C28-4FE7-966A-29C9B1BA6212}"/>
              </a:ext>
            </a:extLst>
          </p:cNvPr>
          <p:cNvSpPr/>
          <p:nvPr/>
        </p:nvSpPr>
        <p:spPr>
          <a:xfrm>
            <a:off x="2210104" y="1524000"/>
            <a:ext cx="1303647" cy="1440873"/>
          </a:xfrm>
          <a:custGeom>
            <a:avLst/>
            <a:gdLst>
              <a:gd name="connsiteX0" fmla="*/ 0 w 2189018"/>
              <a:gd name="connsiteY0" fmla="*/ 0 h 1440873"/>
              <a:gd name="connsiteX1" fmla="*/ 983673 w 2189018"/>
              <a:gd name="connsiteY1" fmla="*/ 124691 h 1440873"/>
              <a:gd name="connsiteX2" fmla="*/ 1814945 w 2189018"/>
              <a:gd name="connsiteY2" fmla="*/ 609600 h 1440873"/>
              <a:gd name="connsiteX3" fmla="*/ 2189018 w 2189018"/>
              <a:gd name="connsiteY3" fmla="*/ 1440873 h 1440873"/>
            </a:gdLst>
            <a:ahLst/>
            <a:cxnLst>
              <a:cxn ang="0">
                <a:pos x="connsiteX0" y="connsiteY0"/>
              </a:cxn>
              <a:cxn ang="0">
                <a:pos x="connsiteX1" y="connsiteY1"/>
              </a:cxn>
              <a:cxn ang="0">
                <a:pos x="connsiteX2" y="connsiteY2"/>
              </a:cxn>
              <a:cxn ang="0">
                <a:pos x="connsiteX3" y="connsiteY3"/>
              </a:cxn>
            </a:cxnLst>
            <a:rect l="l" t="t" r="r" b="b"/>
            <a:pathLst>
              <a:path w="2189018" h="1440873">
                <a:moveTo>
                  <a:pt x="0" y="0"/>
                </a:moveTo>
                <a:cubicBezTo>
                  <a:pt x="340591" y="11545"/>
                  <a:pt x="681182" y="23091"/>
                  <a:pt x="983673" y="124691"/>
                </a:cubicBezTo>
                <a:cubicBezTo>
                  <a:pt x="1286164" y="226291"/>
                  <a:pt x="1614054" y="390236"/>
                  <a:pt x="1814945" y="609600"/>
                </a:cubicBezTo>
                <a:cubicBezTo>
                  <a:pt x="2015836" y="828964"/>
                  <a:pt x="2102427" y="1134918"/>
                  <a:pt x="2189018" y="1440873"/>
                </a:cubicBezTo>
              </a:path>
            </a:pathLst>
          </a:custGeom>
          <a:noFill/>
          <a:ln w="28575">
            <a:solidFill>
              <a:srgbClr val="00B05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B341413A-911B-430D-94ED-A6A90C6578A1}"/>
              </a:ext>
            </a:extLst>
          </p:cNvPr>
          <p:cNvGrpSpPr/>
          <p:nvPr/>
        </p:nvGrpSpPr>
        <p:grpSpPr>
          <a:xfrm>
            <a:off x="8105543" y="607532"/>
            <a:ext cx="3805740" cy="3273808"/>
            <a:chOff x="8827559" y="204370"/>
            <a:chExt cx="3216110" cy="2760501"/>
          </a:xfrm>
        </p:grpSpPr>
        <p:pic>
          <p:nvPicPr>
            <p:cNvPr id="20" name="Picture 19">
              <a:extLst>
                <a:ext uri="{FF2B5EF4-FFF2-40B4-BE49-F238E27FC236}">
                  <a16:creationId xmlns:a16="http://schemas.microsoft.com/office/drawing/2014/main" id="{BF67171D-C9FD-4A82-9A02-5C858B0C54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63" t="1813" b="5217"/>
            <a:stretch/>
          </p:blipFill>
          <p:spPr bwMode="auto">
            <a:xfrm>
              <a:off x="8827559" y="204370"/>
              <a:ext cx="3216110" cy="2760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a:extLst>
                <a:ext uri="{FF2B5EF4-FFF2-40B4-BE49-F238E27FC236}">
                  <a16:creationId xmlns:a16="http://schemas.microsoft.com/office/drawing/2014/main" id="{767CB7D4-21D4-4D51-87CF-E478A0993994}"/>
                </a:ext>
              </a:extLst>
            </p:cNvPr>
            <p:cNvCxnSpPr/>
            <p:nvPr/>
          </p:nvCxnSpPr>
          <p:spPr>
            <a:xfrm flipV="1">
              <a:off x="9843248" y="726143"/>
              <a:ext cx="746311" cy="8247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08FE81-7384-42E9-9A63-68976597753B}"/>
                </a:ext>
              </a:extLst>
            </p:cNvPr>
            <p:cNvCxnSpPr>
              <a:cxnSpLocks/>
            </p:cNvCxnSpPr>
            <p:nvPr/>
          </p:nvCxnSpPr>
          <p:spPr>
            <a:xfrm>
              <a:off x="9892403" y="1636280"/>
              <a:ext cx="690432" cy="12212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AA1DAE2-5172-41DC-AAAB-2AEA46616EEE}"/>
                </a:ext>
              </a:extLst>
            </p:cNvPr>
            <p:cNvCxnSpPr>
              <a:cxnSpLocks/>
            </p:cNvCxnSpPr>
            <p:nvPr/>
          </p:nvCxnSpPr>
          <p:spPr>
            <a:xfrm flipH="1" flipV="1">
              <a:off x="9029701" y="250904"/>
              <a:ext cx="806823" cy="12730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73A3218-AC56-43D2-9AFF-C40F7E430979}"/>
                </a:ext>
              </a:extLst>
            </p:cNvPr>
            <p:cNvCxnSpPr/>
            <p:nvPr/>
          </p:nvCxnSpPr>
          <p:spPr>
            <a:xfrm flipV="1">
              <a:off x="9032846" y="1629886"/>
              <a:ext cx="746311" cy="8247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2FAD4BDA-F8F8-4CF6-B4CD-9D2023784D45}"/>
              </a:ext>
            </a:extLst>
          </p:cNvPr>
          <p:cNvSpPr txBox="1"/>
          <p:nvPr/>
        </p:nvSpPr>
        <p:spPr>
          <a:xfrm>
            <a:off x="2396836" y="133996"/>
            <a:ext cx="7398328" cy="584775"/>
          </a:xfrm>
          <a:prstGeom prst="rect">
            <a:avLst/>
          </a:prstGeom>
          <a:noFill/>
        </p:spPr>
        <p:txBody>
          <a:bodyPr wrap="square" rtlCol="0">
            <a:spAutoFit/>
          </a:bodyPr>
          <a:lstStyle/>
          <a:p>
            <a:pPr algn="ctr"/>
            <a:r>
              <a:rPr lang="en-US" sz="3200" dirty="0">
                <a:solidFill>
                  <a:srgbClr val="FF0000"/>
                </a:solidFill>
              </a:rPr>
              <a:t>Sounding Rocket Booms</a:t>
            </a:r>
          </a:p>
        </p:txBody>
      </p:sp>
    </p:spTree>
    <p:extLst>
      <p:ext uri="{BB962C8B-B14F-4D97-AF65-F5344CB8AC3E}">
        <p14:creationId xmlns:p14="http://schemas.microsoft.com/office/powerpoint/2010/main" val="287020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172F4-877D-4D21-9474-2F8A7875FD0B}"/>
              </a:ext>
            </a:extLst>
          </p:cNvPr>
          <p:cNvSpPr>
            <a:spLocks noGrp="1"/>
          </p:cNvSpPr>
          <p:nvPr>
            <p:ph type="sldNum" sz="quarter" idx="12"/>
          </p:nvPr>
        </p:nvSpPr>
        <p:spPr/>
        <p:txBody>
          <a:bodyPr/>
          <a:lstStyle/>
          <a:p>
            <a:fld id="{DF915582-7501-4466-AA90-C6E164EC1B16}" type="slidenum">
              <a:rPr lang="en-US" smtClean="0"/>
              <a:t>18</a:t>
            </a:fld>
            <a:endParaRPr lang="en-US"/>
          </a:p>
        </p:txBody>
      </p:sp>
      <p:grpSp>
        <p:nvGrpSpPr>
          <p:cNvPr id="6" name="Group 5">
            <a:extLst>
              <a:ext uri="{FF2B5EF4-FFF2-40B4-BE49-F238E27FC236}">
                <a16:creationId xmlns:a16="http://schemas.microsoft.com/office/drawing/2014/main" id="{8AF34A59-5A25-4EC2-821F-5A8A437B36A5}"/>
              </a:ext>
            </a:extLst>
          </p:cNvPr>
          <p:cNvGrpSpPr/>
          <p:nvPr/>
        </p:nvGrpSpPr>
        <p:grpSpPr>
          <a:xfrm>
            <a:off x="1129450" y="971262"/>
            <a:ext cx="1011381" cy="4915476"/>
            <a:chOff x="2452255" y="1440874"/>
            <a:chExt cx="1011381" cy="4915476"/>
          </a:xfrm>
        </p:grpSpPr>
        <p:sp>
          <p:nvSpPr>
            <p:cNvPr id="3" name="Rectangle 2">
              <a:extLst>
                <a:ext uri="{FF2B5EF4-FFF2-40B4-BE49-F238E27FC236}">
                  <a16:creationId xmlns:a16="http://schemas.microsoft.com/office/drawing/2014/main" id="{F8E39FC4-463E-44C1-B0E5-B57ECF9422D9}"/>
                </a:ext>
              </a:extLst>
            </p:cNvPr>
            <p:cNvSpPr/>
            <p:nvPr/>
          </p:nvSpPr>
          <p:spPr>
            <a:xfrm>
              <a:off x="2452255" y="1440874"/>
              <a:ext cx="1011381" cy="1330036"/>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B96E85E-D7B3-4233-B8FF-446BFE91C9F2}"/>
                </a:ext>
              </a:extLst>
            </p:cNvPr>
            <p:cNvSpPr/>
            <p:nvPr/>
          </p:nvSpPr>
          <p:spPr>
            <a:xfrm>
              <a:off x="2452255" y="2770910"/>
              <a:ext cx="1011381" cy="1330036"/>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3BCE417-9E5F-4F1E-AF28-3F66EA547E6D}"/>
                </a:ext>
              </a:extLst>
            </p:cNvPr>
            <p:cNvSpPr/>
            <p:nvPr/>
          </p:nvSpPr>
          <p:spPr>
            <a:xfrm>
              <a:off x="2452255" y="4087090"/>
              <a:ext cx="1011381" cy="2269260"/>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4277A788-E005-484C-9EAB-D24430385C18}"/>
              </a:ext>
            </a:extLst>
          </p:cNvPr>
          <p:cNvGrpSpPr/>
          <p:nvPr/>
        </p:nvGrpSpPr>
        <p:grpSpPr>
          <a:xfrm>
            <a:off x="2140831" y="2783338"/>
            <a:ext cx="5077691" cy="365125"/>
            <a:chOff x="2140831" y="2783338"/>
            <a:chExt cx="5077691" cy="365125"/>
          </a:xfrm>
        </p:grpSpPr>
        <p:cxnSp>
          <p:nvCxnSpPr>
            <p:cNvPr id="8" name="Straight Connector 7">
              <a:extLst>
                <a:ext uri="{FF2B5EF4-FFF2-40B4-BE49-F238E27FC236}">
                  <a16:creationId xmlns:a16="http://schemas.microsoft.com/office/drawing/2014/main" id="{FDE74605-3533-4A4F-96C5-496F1A786DCA}"/>
                </a:ext>
              </a:extLst>
            </p:cNvPr>
            <p:cNvCxnSpPr>
              <a:stCxn id="4" idx="3"/>
            </p:cNvCxnSpPr>
            <p:nvPr/>
          </p:nvCxnSpPr>
          <p:spPr>
            <a:xfrm>
              <a:off x="2140831" y="2966316"/>
              <a:ext cx="507769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764A3E0-95B7-446A-8AD2-4DFABE0746D2}"/>
                </a:ext>
              </a:extLst>
            </p:cNvPr>
            <p:cNvSpPr/>
            <p:nvPr/>
          </p:nvSpPr>
          <p:spPr>
            <a:xfrm>
              <a:off x="6574489" y="2783338"/>
              <a:ext cx="491836" cy="3651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B61DE94B-3A3E-4814-82EF-DD8F88FC285C}"/>
              </a:ext>
            </a:extLst>
          </p:cNvPr>
          <p:cNvGrpSpPr/>
          <p:nvPr/>
        </p:nvGrpSpPr>
        <p:grpSpPr>
          <a:xfrm>
            <a:off x="2126977" y="2160876"/>
            <a:ext cx="4959927" cy="776288"/>
            <a:chOff x="3519055" y="2160876"/>
            <a:chExt cx="4959927" cy="776288"/>
          </a:xfrm>
        </p:grpSpPr>
        <p:sp>
          <p:nvSpPr>
            <p:cNvPr id="11" name="Freeform: Shape 10">
              <a:extLst>
                <a:ext uri="{FF2B5EF4-FFF2-40B4-BE49-F238E27FC236}">
                  <a16:creationId xmlns:a16="http://schemas.microsoft.com/office/drawing/2014/main" id="{FD8F3175-E61E-4824-A204-BDD7AEA19450}"/>
                </a:ext>
              </a:extLst>
            </p:cNvPr>
            <p:cNvSpPr/>
            <p:nvPr/>
          </p:nvSpPr>
          <p:spPr>
            <a:xfrm>
              <a:off x="3519055" y="2216727"/>
              <a:ext cx="4959927" cy="720437"/>
            </a:xfrm>
            <a:custGeom>
              <a:avLst/>
              <a:gdLst>
                <a:gd name="connsiteX0" fmla="*/ 0 w 4959927"/>
                <a:gd name="connsiteY0" fmla="*/ 720437 h 720437"/>
                <a:gd name="connsiteX1" fmla="*/ 2438400 w 4959927"/>
                <a:gd name="connsiteY1" fmla="*/ 526473 h 720437"/>
                <a:gd name="connsiteX2" fmla="*/ 4959927 w 4959927"/>
                <a:gd name="connsiteY2" fmla="*/ 0 h 720437"/>
              </a:gdLst>
              <a:ahLst/>
              <a:cxnLst>
                <a:cxn ang="0">
                  <a:pos x="connsiteX0" y="connsiteY0"/>
                </a:cxn>
                <a:cxn ang="0">
                  <a:pos x="connsiteX1" y="connsiteY1"/>
                </a:cxn>
                <a:cxn ang="0">
                  <a:pos x="connsiteX2" y="connsiteY2"/>
                </a:cxn>
              </a:cxnLst>
              <a:rect l="l" t="t" r="r" b="b"/>
              <a:pathLst>
                <a:path w="4959927" h="720437">
                  <a:moveTo>
                    <a:pt x="0" y="720437"/>
                  </a:moveTo>
                  <a:cubicBezTo>
                    <a:pt x="805873" y="683491"/>
                    <a:pt x="1611746" y="646546"/>
                    <a:pt x="2438400" y="526473"/>
                  </a:cubicBezTo>
                  <a:cubicBezTo>
                    <a:pt x="3265055" y="406400"/>
                    <a:pt x="4112491" y="203200"/>
                    <a:pt x="4959927" y="0"/>
                  </a:cubicBezTo>
                </a:path>
              </a:pathLst>
            </a:cu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2049DCC-850D-4683-B3BE-DAB1E1569B55}"/>
                </a:ext>
              </a:extLst>
            </p:cNvPr>
            <p:cNvSpPr/>
            <p:nvPr/>
          </p:nvSpPr>
          <p:spPr>
            <a:xfrm rot="20776714">
              <a:off x="7734297" y="2160876"/>
              <a:ext cx="491836" cy="365125"/>
            </a:xfrm>
            <a:prstGeom prst="ellipse">
              <a:avLst/>
            </a:prstGeom>
            <a:solidFill>
              <a:srgbClr val="FF000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C17E6AAB-F5B8-4B73-A116-E5B9BA336DEF}"/>
              </a:ext>
            </a:extLst>
          </p:cNvPr>
          <p:cNvGrpSpPr/>
          <p:nvPr/>
        </p:nvGrpSpPr>
        <p:grpSpPr>
          <a:xfrm>
            <a:off x="2134235" y="2973452"/>
            <a:ext cx="4959927" cy="784049"/>
            <a:chOff x="3526313" y="2973452"/>
            <a:chExt cx="4959927" cy="784049"/>
          </a:xfrm>
        </p:grpSpPr>
        <p:sp>
          <p:nvSpPr>
            <p:cNvPr id="13" name="Freeform: Shape 12">
              <a:extLst>
                <a:ext uri="{FF2B5EF4-FFF2-40B4-BE49-F238E27FC236}">
                  <a16:creationId xmlns:a16="http://schemas.microsoft.com/office/drawing/2014/main" id="{83C072D2-DB02-4597-9544-90952A7C3B3B}"/>
                </a:ext>
              </a:extLst>
            </p:cNvPr>
            <p:cNvSpPr/>
            <p:nvPr/>
          </p:nvSpPr>
          <p:spPr>
            <a:xfrm flipV="1">
              <a:off x="3526313" y="2973452"/>
              <a:ext cx="4959927" cy="716764"/>
            </a:xfrm>
            <a:custGeom>
              <a:avLst/>
              <a:gdLst>
                <a:gd name="connsiteX0" fmla="*/ 0 w 4959927"/>
                <a:gd name="connsiteY0" fmla="*/ 720437 h 720437"/>
                <a:gd name="connsiteX1" fmla="*/ 2438400 w 4959927"/>
                <a:gd name="connsiteY1" fmla="*/ 526473 h 720437"/>
                <a:gd name="connsiteX2" fmla="*/ 4959927 w 4959927"/>
                <a:gd name="connsiteY2" fmla="*/ 0 h 720437"/>
              </a:gdLst>
              <a:ahLst/>
              <a:cxnLst>
                <a:cxn ang="0">
                  <a:pos x="connsiteX0" y="connsiteY0"/>
                </a:cxn>
                <a:cxn ang="0">
                  <a:pos x="connsiteX1" y="connsiteY1"/>
                </a:cxn>
                <a:cxn ang="0">
                  <a:pos x="connsiteX2" y="connsiteY2"/>
                </a:cxn>
              </a:cxnLst>
              <a:rect l="l" t="t" r="r" b="b"/>
              <a:pathLst>
                <a:path w="4959927" h="720437">
                  <a:moveTo>
                    <a:pt x="0" y="720437"/>
                  </a:moveTo>
                  <a:cubicBezTo>
                    <a:pt x="805873" y="683491"/>
                    <a:pt x="1611746" y="646546"/>
                    <a:pt x="2438400" y="526473"/>
                  </a:cubicBezTo>
                  <a:cubicBezTo>
                    <a:pt x="3265055" y="406400"/>
                    <a:pt x="4112491" y="203200"/>
                    <a:pt x="4959927" y="0"/>
                  </a:cubicBezTo>
                </a:path>
              </a:pathLst>
            </a:cu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9148F2C-2E9D-45BB-8953-CA27FB4A7803}"/>
                </a:ext>
              </a:extLst>
            </p:cNvPr>
            <p:cNvSpPr/>
            <p:nvPr/>
          </p:nvSpPr>
          <p:spPr>
            <a:xfrm rot="528860">
              <a:off x="7755899" y="3392376"/>
              <a:ext cx="491836" cy="365125"/>
            </a:xfrm>
            <a:prstGeom prst="ellipse">
              <a:avLst/>
            </a:prstGeom>
            <a:solidFill>
              <a:srgbClr val="FF000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6419FD2B-6A43-4772-ACFD-66CBDD41473A}"/>
              </a:ext>
            </a:extLst>
          </p:cNvPr>
          <p:cNvSpPr txBox="1"/>
          <p:nvPr/>
        </p:nvSpPr>
        <p:spPr>
          <a:xfrm>
            <a:off x="2542612" y="4170915"/>
            <a:ext cx="8519937" cy="830997"/>
          </a:xfrm>
          <a:prstGeom prst="rect">
            <a:avLst/>
          </a:prstGeom>
          <a:noFill/>
        </p:spPr>
        <p:txBody>
          <a:bodyPr wrap="square" rtlCol="0">
            <a:spAutoFit/>
          </a:bodyPr>
          <a:lstStyle/>
          <a:p>
            <a:r>
              <a:rPr lang="en-US" sz="2400" dirty="0"/>
              <a:t>Since energy is usually lost over time in a system like this, the oscillations will eventually damp out and become zero.</a:t>
            </a:r>
          </a:p>
        </p:txBody>
      </p:sp>
      <p:sp>
        <p:nvSpPr>
          <p:cNvPr id="19" name="Freeform: Shape 18">
            <a:extLst>
              <a:ext uri="{FF2B5EF4-FFF2-40B4-BE49-F238E27FC236}">
                <a16:creationId xmlns:a16="http://schemas.microsoft.com/office/drawing/2014/main" id="{1CBD4595-8C28-4FE7-966A-29C9B1BA6212}"/>
              </a:ext>
            </a:extLst>
          </p:cNvPr>
          <p:cNvSpPr/>
          <p:nvPr/>
        </p:nvSpPr>
        <p:spPr>
          <a:xfrm>
            <a:off x="2210104" y="1524000"/>
            <a:ext cx="1303647" cy="1440873"/>
          </a:xfrm>
          <a:custGeom>
            <a:avLst/>
            <a:gdLst>
              <a:gd name="connsiteX0" fmla="*/ 0 w 2189018"/>
              <a:gd name="connsiteY0" fmla="*/ 0 h 1440873"/>
              <a:gd name="connsiteX1" fmla="*/ 983673 w 2189018"/>
              <a:gd name="connsiteY1" fmla="*/ 124691 h 1440873"/>
              <a:gd name="connsiteX2" fmla="*/ 1814945 w 2189018"/>
              <a:gd name="connsiteY2" fmla="*/ 609600 h 1440873"/>
              <a:gd name="connsiteX3" fmla="*/ 2189018 w 2189018"/>
              <a:gd name="connsiteY3" fmla="*/ 1440873 h 1440873"/>
            </a:gdLst>
            <a:ahLst/>
            <a:cxnLst>
              <a:cxn ang="0">
                <a:pos x="connsiteX0" y="connsiteY0"/>
              </a:cxn>
              <a:cxn ang="0">
                <a:pos x="connsiteX1" y="connsiteY1"/>
              </a:cxn>
              <a:cxn ang="0">
                <a:pos x="connsiteX2" y="connsiteY2"/>
              </a:cxn>
              <a:cxn ang="0">
                <a:pos x="connsiteX3" y="connsiteY3"/>
              </a:cxn>
            </a:cxnLst>
            <a:rect l="l" t="t" r="r" b="b"/>
            <a:pathLst>
              <a:path w="2189018" h="1440873">
                <a:moveTo>
                  <a:pt x="0" y="0"/>
                </a:moveTo>
                <a:cubicBezTo>
                  <a:pt x="340591" y="11545"/>
                  <a:pt x="681182" y="23091"/>
                  <a:pt x="983673" y="124691"/>
                </a:cubicBezTo>
                <a:cubicBezTo>
                  <a:pt x="1286164" y="226291"/>
                  <a:pt x="1614054" y="390236"/>
                  <a:pt x="1814945" y="609600"/>
                </a:cubicBezTo>
                <a:cubicBezTo>
                  <a:pt x="2015836" y="828964"/>
                  <a:pt x="2102427" y="1134918"/>
                  <a:pt x="2189018" y="1440873"/>
                </a:cubicBezTo>
              </a:path>
            </a:pathLst>
          </a:custGeom>
          <a:noFill/>
          <a:ln w="28575">
            <a:solidFill>
              <a:srgbClr val="00B05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B341413A-911B-430D-94ED-A6A90C6578A1}"/>
              </a:ext>
            </a:extLst>
          </p:cNvPr>
          <p:cNvGrpSpPr/>
          <p:nvPr/>
        </p:nvGrpSpPr>
        <p:grpSpPr>
          <a:xfrm>
            <a:off x="8105543" y="607532"/>
            <a:ext cx="3805740" cy="3273808"/>
            <a:chOff x="8827559" y="204370"/>
            <a:chExt cx="3216110" cy="2760501"/>
          </a:xfrm>
        </p:grpSpPr>
        <p:pic>
          <p:nvPicPr>
            <p:cNvPr id="20" name="Picture 19">
              <a:extLst>
                <a:ext uri="{FF2B5EF4-FFF2-40B4-BE49-F238E27FC236}">
                  <a16:creationId xmlns:a16="http://schemas.microsoft.com/office/drawing/2014/main" id="{BF67171D-C9FD-4A82-9A02-5C858B0C54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63" t="1813" b="5217"/>
            <a:stretch/>
          </p:blipFill>
          <p:spPr bwMode="auto">
            <a:xfrm>
              <a:off x="8827559" y="204370"/>
              <a:ext cx="3216110" cy="2760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a:extLst>
                <a:ext uri="{FF2B5EF4-FFF2-40B4-BE49-F238E27FC236}">
                  <a16:creationId xmlns:a16="http://schemas.microsoft.com/office/drawing/2014/main" id="{767CB7D4-21D4-4D51-87CF-E478A0993994}"/>
                </a:ext>
              </a:extLst>
            </p:cNvPr>
            <p:cNvCxnSpPr/>
            <p:nvPr/>
          </p:nvCxnSpPr>
          <p:spPr>
            <a:xfrm flipV="1">
              <a:off x="9843248" y="726143"/>
              <a:ext cx="746311" cy="8247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08FE81-7384-42E9-9A63-68976597753B}"/>
                </a:ext>
              </a:extLst>
            </p:cNvPr>
            <p:cNvCxnSpPr>
              <a:cxnSpLocks/>
            </p:cNvCxnSpPr>
            <p:nvPr/>
          </p:nvCxnSpPr>
          <p:spPr>
            <a:xfrm>
              <a:off x="9892403" y="1636280"/>
              <a:ext cx="690432" cy="12212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AA1DAE2-5172-41DC-AAAB-2AEA46616EEE}"/>
                </a:ext>
              </a:extLst>
            </p:cNvPr>
            <p:cNvCxnSpPr>
              <a:cxnSpLocks/>
            </p:cNvCxnSpPr>
            <p:nvPr/>
          </p:nvCxnSpPr>
          <p:spPr>
            <a:xfrm flipH="1" flipV="1">
              <a:off x="9029701" y="250904"/>
              <a:ext cx="806823" cy="12730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73A3218-AC56-43D2-9AFF-C40F7E430979}"/>
                </a:ext>
              </a:extLst>
            </p:cNvPr>
            <p:cNvCxnSpPr/>
            <p:nvPr/>
          </p:nvCxnSpPr>
          <p:spPr>
            <a:xfrm flipV="1">
              <a:off x="9032846" y="1629886"/>
              <a:ext cx="746311" cy="8247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2FAD4BDA-F8F8-4CF6-B4CD-9D2023784D45}"/>
              </a:ext>
            </a:extLst>
          </p:cNvPr>
          <p:cNvSpPr txBox="1"/>
          <p:nvPr/>
        </p:nvSpPr>
        <p:spPr>
          <a:xfrm>
            <a:off x="2396836" y="133996"/>
            <a:ext cx="7398328" cy="584775"/>
          </a:xfrm>
          <a:prstGeom prst="rect">
            <a:avLst/>
          </a:prstGeom>
          <a:noFill/>
        </p:spPr>
        <p:txBody>
          <a:bodyPr wrap="square" rtlCol="0">
            <a:spAutoFit/>
          </a:bodyPr>
          <a:lstStyle/>
          <a:p>
            <a:pPr algn="ctr"/>
            <a:r>
              <a:rPr lang="en-US" sz="3200" dirty="0">
                <a:solidFill>
                  <a:srgbClr val="FF0000"/>
                </a:solidFill>
              </a:rPr>
              <a:t>Sounding Rocket Booms</a:t>
            </a:r>
          </a:p>
        </p:txBody>
      </p:sp>
    </p:spTree>
    <p:extLst>
      <p:ext uri="{BB962C8B-B14F-4D97-AF65-F5344CB8AC3E}">
        <p14:creationId xmlns:p14="http://schemas.microsoft.com/office/powerpoint/2010/main" val="343346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FAE550-B1CA-44DC-AD71-8196446A5BA6}"/>
              </a:ext>
            </a:extLst>
          </p:cNvPr>
          <p:cNvSpPr>
            <a:spLocks noGrp="1"/>
          </p:cNvSpPr>
          <p:nvPr>
            <p:ph type="sldNum" sz="quarter" idx="12"/>
          </p:nvPr>
        </p:nvSpPr>
        <p:spPr/>
        <p:txBody>
          <a:bodyPr/>
          <a:lstStyle/>
          <a:p>
            <a:fld id="{DF915582-7501-4466-AA90-C6E164EC1B16}" type="slidenum">
              <a:rPr lang="en-US" smtClean="0"/>
              <a:t>19</a:t>
            </a:fld>
            <a:endParaRPr lang="en-US"/>
          </a:p>
        </p:txBody>
      </p:sp>
      <p:sp>
        <p:nvSpPr>
          <p:cNvPr id="3" name="TextBox 2">
            <a:extLst>
              <a:ext uri="{FF2B5EF4-FFF2-40B4-BE49-F238E27FC236}">
                <a16:creationId xmlns:a16="http://schemas.microsoft.com/office/drawing/2014/main" id="{70BBA15C-6D25-49BB-BA20-ED6E8D798FAF}"/>
              </a:ext>
            </a:extLst>
          </p:cNvPr>
          <p:cNvSpPr txBox="1"/>
          <p:nvPr/>
        </p:nvSpPr>
        <p:spPr>
          <a:xfrm>
            <a:off x="1427018" y="2743201"/>
            <a:ext cx="5029200" cy="1107996"/>
          </a:xfrm>
          <a:prstGeom prst="rect">
            <a:avLst/>
          </a:prstGeom>
          <a:noFill/>
        </p:spPr>
        <p:txBody>
          <a:bodyPr wrap="square" rtlCol="0">
            <a:spAutoFit/>
          </a:bodyPr>
          <a:lstStyle/>
          <a:p>
            <a:r>
              <a:rPr lang="en-US" sz="6600" dirty="0"/>
              <a:t>QUESTIONS ?</a:t>
            </a:r>
          </a:p>
        </p:txBody>
      </p:sp>
      <p:pic>
        <p:nvPicPr>
          <p:cNvPr id="4" name="Picture 1">
            <a:extLst>
              <a:ext uri="{FF2B5EF4-FFF2-40B4-BE49-F238E27FC236}">
                <a16:creationId xmlns:a16="http://schemas.microsoft.com/office/drawing/2014/main" id="{403C420C-76B8-43DD-81AC-DF8720216D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5038" y="1110311"/>
            <a:ext cx="3429865" cy="463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741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DE1A27-449E-4C8B-8CAB-EE9985A7F050}"/>
              </a:ext>
            </a:extLst>
          </p:cNvPr>
          <p:cNvSpPr txBox="1"/>
          <p:nvPr/>
        </p:nvSpPr>
        <p:spPr>
          <a:xfrm>
            <a:off x="3491349" y="2292927"/>
            <a:ext cx="6248400"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Gravitational Potential Energy</a:t>
            </a:r>
          </a:p>
        </p:txBody>
      </p:sp>
      <p:sp>
        <p:nvSpPr>
          <p:cNvPr id="3" name="TextBox 2">
            <a:extLst>
              <a:ext uri="{FF2B5EF4-FFF2-40B4-BE49-F238E27FC236}">
                <a16:creationId xmlns:a16="http://schemas.microsoft.com/office/drawing/2014/main" id="{6EAA1D3A-64A1-4972-BD36-BF3ABC5BACC7}"/>
              </a:ext>
            </a:extLst>
          </p:cNvPr>
          <p:cNvSpPr txBox="1"/>
          <p:nvPr/>
        </p:nvSpPr>
        <p:spPr>
          <a:xfrm>
            <a:off x="1288471" y="879764"/>
            <a:ext cx="9850584" cy="1200329"/>
          </a:xfrm>
          <a:prstGeom prst="rect">
            <a:avLst/>
          </a:prstGeom>
          <a:noFill/>
        </p:spPr>
        <p:txBody>
          <a:bodyPr wrap="square" rtlCol="0">
            <a:spAutoFit/>
          </a:bodyPr>
          <a:lstStyle/>
          <a:p>
            <a:r>
              <a:rPr lang="en-US" sz="2400" dirty="0"/>
              <a:t>A simple pendulum can be considered to be a “energy conversion machine”, which involves two types of “mechanical energy”</a:t>
            </a:r>
          </a:p>
          <a:p>
            <a:endParaRPr lang="en-US" sz="2400" dirty="0"/>
          </a:p>
        </p:txBody>
      </p:sp>
      <p:sp>
        <p:nvSpPr>
          <p:cNvPr id="4" name="TextBox 3">
            <a:extLst>
              <a:ext uri="{FF2B5EF4-FFF2-40B4-BE49-F238E27FC236}">
                <a16:creationId xmlns:a16="http://schemas.microsoft.com/office/drawing/2014/main" id="{3B239E7C-6D85-4211-AA6F-400A96608A7E}"/>
              </a:ext>
            </a:extLst>
          </p:cNvPr>
          <p:cNvSpPr txBox="1"/>
          <p:nvPr/>
        </p:nvSpPr>
        <p:spPr>
          <a:xfrm>
            <a:off x="3491349" y="2964872"/>
            <a:ext cx="6248400"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Kinetic Energy</a:t>
            </a:r>
          </a:p>
        </p:txBody>
      </p:sp>
      <p:sp>
        <p:nvSpPr>
          <p:cNvPr id="5" name="TextBox 4">
            <a:extLst>
              <a:ext uri="{FF2B5EF4-FFF2-40B4-BE49-F238E27FC236}">
                <a16:creationId xmlns:a16="http://schemas.microsoft.com/office/drawing/2014/main" id="{ABCE9312-1E88-4BD8-9B86-5AC67E2071A5}"/>
              </a:ext>
            </a:extLst>
          </p:cNvPr>
          <p:cNvSpPr txBox="1"/>
          <p:nvPr/>
        </p:nvSpPr>
        <p:spPr>
          <a:xfrm>
            <a:off x="1288471" y="4103409"/>
            <a:ext cx="9850584" cy="830997"/>
          </a:xfrm>
          <a:prstGeom prst="rect">
            <a:avLst/>
          </a:prstGeom>
          <a:noFill/>
        </p:spPr>
        <p:txBody>
          <a:bodyPr wrap="square" rtlCol="0">
            <a:spAutoFit/>
          </a:bodyPr>
          <a:lstStyle/>
          <a:p>
            <a:r>
              <a:rPr lang="en-US" sz="2400" dirty="0"/>
              <a:t>The pendulum converts potential energy into kinetic energy and then kinetic energy into potential energy as it swings back and forth.  </a:t>
            </a:r>
          </a:p>
        </p:txBody>
      </p:sp>
      <p:sp>
        <p:nvSpPr>
          <p:cNvPr id="6" name="Slide Number Placeholder 5">
            <a:extLst>
              <a:ext uri="{FF2B5EF4-FFF2-40B4-BE49-F238E27FC236}">
                <a16:creationId xmlns:a16="http://schemas.microsoft.com/office/drawing/2014/main" id="{26802E7F-BF51-4E40-BB31-D8BF3B710500}"/>
              </a:ext>
            </a:extLst>
          </p:cNvPr>
          <p:cNvSpPr>
            <a:spLocks noGrp="1"/>
          </p:cNvSpPr>
          <p:nvPr>
            <p:ph type="sldNum" sz="quarter" idx="12"/>
          </p:nvPr>
        </p:nvSpPr>
        <p:spPr/>
        <p:txBody>
          <a:bodyPr/>
          <a:lstStyle/>
          <a:p>
            <a:fld id="{DF915582-7501-4466-AA90-C6E164EC1B16}" type="slidenum">
              <a:rPr lang="en-US" smtClean="0"/>
              <a:t>2</a:t>
            </a:fld>
            <a:endParaRPr lang="en-US"/>
          </a:p>
        </p:txBody>
      </p:sp>
    </p:spTree>
    <p:extLst>
      <p:ext uri="{BB962C8B-B14F-4D97-AF65-F5344CB8AC3E}">
        <p14:creationId xmlns:p14="http://schemas.microsoft.com/office/powerpoint/2010/main" val="358310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B14991-4F4F-48A5-9157-4589E411AFF6}"/>
              </a:ext>
            </a:extLst>
          </p:cNvPr>
          <p:cNvSpPr txBox="1"/>
          <p:nvPr/>
        </p:nvSpPr>
        <p:spPr>
          <a:xfrm>
            <a:off x="2576945" y="207814"/>
            <a:ext cx="7398328" cy="584775"/>
          </a:xfrm>
          <a:prstGeom prst="rect">
            <a:avLst/>
          </a:prstGeom>
          <a:noFill/>
        </p:spPr>
        <p:txBody>
          <a:bodyPr wrap="square" rtlCol="0">
            <a:spAutoFit/>
          </a:bodyPr>
          <a:lstStyle/>
          <a:p>
            <a:pPr algn="ctr"/>
            <a:r>
              <a:rPr lang="en-US" sz="3200" dirty="0">
                <a:solidFill>
                  <a:srgbClr val="FF0000"/>
                </a:solidFill>
              </a:rPr>
              <a:t>Gravitational Potential Energy</a:t>
            </a:r>
          </a:p>
        </p:txBody>
      </p:sp>
      <p:sp>
        <p:nvSpPr>
          <p:cNvPr id="5" name="TextBox 4">
            <a:extLst>
              <a:ext uri="{FF2B5EF4-FFF2-40B4-BE49-F238E27FC236}">
                <a16:creationId xmlns:a16="http://schemas.microsoft.com/office/drawing/2014/main" id="{2982DF3F-FF32-4B51-B549-6C8D782A9173}"/>
              </a:ext>
            </a:extLst>
          </p:cNvPr>
          <p:cNvSpPr txBox="1"/>
          <p:nvPr/>
        </p:nvSpPr>
        <p:spPr>
          <a:xfrm>
            <a:off x="914400" y="1946561"/>
            <a:ext cx="10321636" cy="830997"/>
          </a:xfrm>
          <a:prstGeom prst="rect">
            <a:avLst/>
          </a:prstGeom>
          <a:noFill/>
        </p:spPr>
        <p:txBody>
          <a:bodyPr wrap="square" rtlCol="0">
            <a:spAutoFit/>
          </a:bodyPr>
          <a:lstStyle/>
          <a:p>
            <a:r>
              <a:rPr lang="en-US" sz="2400" dirty="0"/>
              <a:t>The term “Gravitational” Potential Energy is used because there are many forms of potential energy – such as: </a:t>
            </a:r>
          </a:p>
        </p:txBody>
      </p:sp>
      <p:sp>
        <p:nvSpPr>
          <p:cNvPr id="6" name="TextBox 5">
            <a:extLst>
              <a:ext uri="{FF2B5EF4-FFF2-40B4-BE49-F238E27FC236}">
                <a16:creationId xmlns:a16="http://schemas.microsoft.com/office/drawing/2014/main" id="{4BFEDB6C-BD65-49DC-987F-3A07FA1F52B9}"/>
              </a:ext>
            </a:extLst>
          </p:cNvPr>
          <p:cNvSpPr txBox="1"/>
          <p:nvPr/>
        </p:nvSpPr>
        <p:spPr>
          <a:xfrm>
            <a:off x="1939636" y="3173152"/>
            <a:ext cx="7703128" cy="461665"/>
          </a:xfrm>
          <a:prstGeom prst="rect">
            <a:avLst/>
          </a:prstGeom>
          <a:noFill/>
        </p:spPr>
        <p:txBody>
          <a:bodyPr wrap="square" rtlCol="0">
            <a:spAutoFit/>
          </a:bodyPr>
          <a:lstStyle/>
          <a:p>
            <a:pPr marL="285750" indent="-285750">
              <a:buFontTx/>
              <a:buChar char="-"/>
            </a:pPr>
            <a:r>
              <a:rPr lang="en-US" sz="2400" dirty="0"/>
              <a:t>Potential Energy in a compressed spring (mechanical PE)</a:t>
            </a:r>
          </a:p>
        </p:txBody>
      </p:sp>
      <p:sp>
        <p:nvSpPr>
          <p:cNvPr id="7" name="TextBox 6">
            <a:extLst>
              <a:ext uri="{FF2B5EF4-FFF2-40B4-BE49-F238E27FC236}">
                <a16:creationId xmlns:a16="http://schemas.microsoft.com/office/drawing/2014/main" id="{A9B754DC-B544-44F2-84ED-47F0B0DA0454}"/>
              </a:ext>
            </a:extLst>
          </p:cNvPr>
          <p:cNvSpPr txBox="1"/>
          <p:nvPr/>
        </p:nvSpPr>
        <p:spPr>
          <a:xfrm>
            <a:off x="1939636" y="3768755"/>
            <a:ext cx="7703128" cy="461665"/>
          </a:xfrm>
          <a:prstGeom prst="rect">
            <a:avLst/>
          </a:prstGeom>
          <a:noFill/>
        </p:spPr>
        <p:txBody>
          <a:bodyPr wrap="square" rtlCol="0">
            <a:spAutoFit/>
          </a:bodyPr>
          <a:lstStyle/>
          <a:p>
            <a:pPr marL="285750" indent="-285750">
              <a:buFontTx/>
              <a:buChar char="-"/>
            </a:pPr>
            <a:r>
              <a:rPr lang="en-US" sz="2400" dirty="0"/>
              <a:t>Potential Energy in a stick of dynamite (chemical PE)</a:t>
            </a:r>
          </a:p>
        </p:txBody>
      </p:sp>
      <p:sp>
        <p:nvSpPr>
          <p:cNvPr id="8" name="TextBox 7">
            <a:extLst>
              <a:ext uri="{FF2B5EF4-FFF2-40B4-BE49-F238E27FC236}">
                <a16:creationId xmlns:a16="http://schemas.microsoft.com/office/drawing/2014/main" id="{6856D831-2A04-4DA8-9E2B-A2571E402DB2}"/>
              </a:ext>
            </a:extLst>
          </p:cNvPr>
          <p:cNvSpPr txBox="1"/>
          <p:nvPr/>
        </p:nvSpPr>
        <p:spPr>
          <a:xfrm>
            <a:off x="1939636" y="4364358"/>
            <a:ext cx="7703128" cy="461665"/>
          </a:xfrm>
          <a:prstGeom prst="rect">
            <a:avLst/>
          </a:prstGeom>
          <a:noFill/>
        </p:spPr>
        <p:txBody>
          <a:bodyPr wrap="square" rtlCol="0">
            <a:spAutoFit/>
          </a:bodyPr>
          <a:lstStyle/>
          <a:p>
            <a:pPr marL="285750" indent="-285750">
              <a:buFontTx/>
              <a:buChar char="-"/>
            </a:pPr>
            <a:r>
              <a:rPr lang="en-US" sz="2400" dirty="0"/>
              <a:t>Potential Energy in pressurized bottle (mechanical PE)</a:t>
            </a:r>
          </a:p>
        </p:txBody>
      </p:sp>
      <p:sp>
        <p:nvSpPr>
          <p:cNvPr id="9" name="TextBox 8">
            <a:extLst>
              <a:ext uri="{FF2B5EF4-FFF2-40B4-BE49-F238E27FC236}">
                <a16:creationId xmlns:a16="http://schemas.microsoft.com/office/drawing/2014/main" id="{70FF945F-CA2B-4BC4-A7D1-CFB1B398AAF8}"/>
              </a:ext>
            </a:extLst>
          </p:cNvPr>
          <p:cNvSpPr txBox="1"/>
          <p:nvPr/>
        </p:nvSpPr>
        <p:spPr>
          <a:xfrm>
            <a:off x="1939636" y="4959961"/>
            <a:ext cx="7703128" cy="461665"/>
          </a:xfrm>
          <a:prstGeom prst="rect">
            <a:avLst/>
          </a:prstGeom>
          <a:noFill/>
        </p:spPr>
        <p:txBody>
          <a:bodyPr wrap="square" rtlCol="0">
            <a:spAutoFit/>
          </a:bodyPr>
          <a:lstStyle/>
          <a:p>
            <a:pPr marL="285750" indent="-285750">
              <a:buFontTx/>
              <a:buChar char="-"/>
            </a:pPr>
            <a:r>
              <a:rPr lang="en-US" sz="2400" dirty="0"/>
              <a:t>Potential Energy in a battery (electrical PE)</a:t>
            </a:r>
          </a:p>
        </p:txBody>
      </p:sp>
      <p:sp>
        <p:nvSpPr>
          <p:cNvPr id="10" name="TextBox 9">
            <a:extLst>
              <a:ext uri="{FF2B5EF4-FFF2-40B4-BE49-F238E27FC236}">
                <a16:creationId xmlns:a16="http://schemas.microsoft.com/office/drawing/2014/main" id="{EF65AA7B-B977-4AE2-9FEF-9AFCBF0F02F7}"/>
              </a:ext>
            </a:extLst>
          </p:cNvPr>
          <p:cNvSpPr txBox="1"/>
          <p:nvPr/>
        </p:nvSpPr>
        <p:spPr>
          <a:xfrm>
            <a:off x="914400" y="1106641"/>
            <a:ext cx="10321636" cy="461665"/>
          </a:xfrm>
          <a:prstGeom prst="rect">
            <a:avLst/>
          </a:prstGeom>
          <a:noFill/>
        </p:spPr>
        <p:txBody>
          <a:bodyPr wrap="square" rtlCol="0">
            <a:spAutoFit/>
          </a:bodyPr>
          <a:lstStyle/>
          <a:p>
            <a:r>
              <a:rPr lang="en-US" sz="2400" dirty="0"/>
              <a:t>Potential Energy is “stored” energy that has the </a:t>
            </a:r>
            <a:r>
              <a:rPr lang="en-US" sz="2400" u="sng" dirty="0"/>
              <a:t>potential</a:t>
            </a:r>
            <a:r>
              <a:rPr lang="en-US" sz="2400" dirty="0"/>
              <a:t> to do work. </a:t>
            </a:r>
          </a:p>
        </p:txBody>
      </p:sp>
      <p:sp>
        <p:nvSpPr>
          <p:cNvPr id="2" name="Slide Number Placeholder 1">
            <a:extLst>
              <a:ext uri="{FF2B5EF4-FFF2-40B4-BE49-F238E27FC236}">
                <a16:creationId xmlns:a16="http://schemas.microsoft.com/office/drawing/2014/main" id="{48060578-3874-4918-9E13-4C1FE15F9C49}"/>
              </a:ext>
            </a:extLst>
          </p:cNvPr>
          <p:cNvSpPr>
            <a:spLocks noGrp="1"/>
          </p:cNvSpPr>
          <p:nvPr>
            <p:ph type="sldNum" sz="quarter" idx="12"/>
          </p:nvPr>
        </p:nvSpPr>
        <p:spPr/>
        <p:txBody>
          <a:bodyPr/>
          <a:lstStyle/>
          <a:p>
            <a:fld id="{DF915582-7501-4466-AA90-C6E164EC1B16}" type="slidenum">
              <a:rPr lang="en-US" smtClean="0"/>
              <a:t>3</a:t>
            </a:fld>
            <a:endParaRPr lang="en-US"/>
          </a:p>
        </p:txBody>
      </p:sp>
    </p:spTree>
    <p:extLst>
      <p:ext uri="{BB962C8B-B14F-4D97-AF65-F5344CB8AC3E}">
        <p14:creationId xmlns:p14="http://schemas.microsoft.com/office/powerpoint/2010/main" val="171796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CF7CFC-8964-4CF4-BBF7-715842F6E5FE}"/>
              </a:ext>
            </a:extLst>
          </p:cNvPr>
          <p:cNvSpPr txBox="1"/>
          <p:nvPr/>
        </p:nvSpPr>
        <p:spPr>
          <a:xfrm>
            <a:off x="2576945" y="207814"/>
            <a:ext cx="7398328" cy="584775"/>
          </a:xfrm>
          <a:prstGeom prst="rect">
            <a:avLst/>
          </a:prstGeom>
          <a:noFill/>
        </p:spPr>
        <p:txBody>
          <a:bodyPr wrap="square" rtlCol="0">
            <a:spAutoFit/>
          </a:bodyPr>
          <a:lstStyle/>
          <a:p>
            <a:pPr algn="ctr"/>
            <a:r>
              <a:rPr lang="en-US" sz="3200" dirty="0">
                <a:solidFill>
                  <a:srgbClr val="FF0000"/>
                </a:solidFill>
              </a:rPr>
              <a:t>Gravitational Potential Energy</a:t>
            </a:r>
          </a:p>
        </p:txBody>
      </p:sp>
      <p:sp>
        <p:nvSpPr>
          <p:cNvPr id="3" name="TextBox 2">
            <a:extLst>
              <a:ext uri="{FF2B5EF4-FFF2-40B4-BE49-F238E27FC236}">
                <a16:creationId xmlns:a16="http://schemas.microsoft.com/office/drawing/2014/main" id="{329947C9-AAE4-4123-83F0-4EE7F0E9C45B}"/>
              </a:ext>
            </a:extLst>
          </p:cNvPr>
          <p:cNvSpPr txBox="1"/>
          <p:nvPr/>
        </p:nvSpPr>
        <p:spPr>
          <a:xfrm>
            <a:off x="1440873" y="1792516"/>
            <a:ext cx="9310254" cy="523220"/>
          </a:xfrm>
          <a:prstGeom prst="rect">
            <a:avLst/>
          </a:prstGeom>
          <a:noFill/>
        </p:spPr>
        <p:txBody>
          <a:bodyPr wrap="square" rtlCol="0">
            <a:spAutoFit/>
          </a:bodyPr>
          <a:lstStyle/>
          <a:p>
            <a:r>
              <a:rPr lang="en-US" sz="2800" dirty="0"/>
              <a:t>Gravitational PE   =   Mass   x   Accel due to Gravity   x   Height</a:t>
            </a:r>
          </a:p>
        </p:txBody>
      </p:sp>
      <p:sp>
        <p:nvSpPr>
          <p:cNvPr id="4" name="TextBox 3">
            <a:extLst>
              <a:ext uri="{FF2B5EF4-FFF2-40B4-BE49-F238E27FC236}">
                <a16:creationId xmlns:a16="http://schemas.microsoft.com/office/drawing/2014/main" id="{4C9C1C47-5B13-4488-BA87-99C690C9891B}"/>
              </a:ext>
            </a:extLst>
          </p:cNvPr>
          <p:cNvSpPr txBox="1"/>
          <p:nvPr/>
        </p:nvSpPr>
        <p:spPr>
          <a:xfrm>
            <a:off x="1440873" y="1041976"/>
            <a:ext cx="9310254" cy="523220"/>
          </a:xfrm>
          <a:prstGeom prst="rect">
            <a:avLst/>
          </a:prstGeom>
          <a:noFill/>
        </p:spPr>
        <p:txBody>
          <a:bodyPr wrap="square" rtlCol="0">
            <a:spAutoFit/>
          </a:bodyPr>
          <a:lstStyle/>
          <a:p>
            <a:r>
              <a:rPr lang="en-US" sz="2800" b="1" dirty="0"/>
              <a:t>Gravitational PE   =   </a:t>
            </a:r>
            <a:r>
              <a:rPr lang="en-US" sz="2800" b="1" dirty="0" err="1"/>
              <a:t>mgh</a:t>
            </a:r>
            <a:endParaRPr lang="en-US" sz="2800" b="1" dirty="0"/>
          </a:p>
        </p:txBody>
      </p:sp>
      <p:sp>
        <p:nvSpPr>
          <p:cNvPr id="5" name="TextBox 4">
            <a:extLst>
              <a:ext uri="{FF2B5EF4-FFF2-40B4-BE49-F238E27FC236}">
                <a16:creationId xmlns:a16="http://schemas.microsoft.com/office/drawing/2014/main" id="{2B3CB25B-AC33-4ECA-A992-DE37BE6110D5}"/>
              </a:ext>
            </a:extLst>
          </p:cNvPr>
          <p:cNvSpPr txBox="1"/>
          <p:nvPr/>
        </p:nvSpPr>
        <p:spPr>
          <a:xfrm>
            <a:off x="900545" y="2884057"/>
            <a:ext cx="10099964" cy="1200329"/>
          </a:xfrm>
          <a:prstGeom prst="rect">
            <a:avLst/>
          </a:prstGeom>
          <a:noFill/>
        </p:spPr>
        <p:txBody>
          <a:bodyPr wrap="square" rtlCol="0">
            <a:spAutoFit/>
          </a:bodyPr>
          <a:lstStyle/>
          <a:p>
            <a:r>
              <a:rPr lang="en-US" sz="2400" dirty="0"/>
              <a:t>The Height (h) does not have a fixed reference.  On earth, it would ideally be the height above the center of the earth.  However, this is not the most practical reference point in simple pendulum calculations and experiments.</a:t>
            </a:r>
          </a:p>
        </p:txBody>
      </p:sp>
      <p:sp>
        <p:nvSpPr>
          <p:cNvPr id="6" name="TextBox 5">
            <a:extLst>
              <a:ext uri="{FF2B5EF4-FFF2-40B4-BE49-F238E27FC236}">
                <a16:creationId xmlns:a16="http://schemas.microsoft.com/office/drawing/2014/main" id="{4F7D37CF-A13D-40A0-BC9C-CB62D5DC501D}"/>
              </a:ext>
            </a:extLst>
          </p:cNvPr>
          <p:cNvSpPr txBox="1"/>
          <p:nvPr/>
        </p:nvSpPr>
        <p:spPr>
          <a:xfrm>
            <a:off x="900545" y="4388710"/>
            <a:ext cx="10099964" cy="830997"/>
          </a:xfrm>
          <a:prstGeom prst="rect">
            <a:avLst/>
          </a:prstGeom>
          <a:noFill/>
        </p:spPr>
        <p:txBody>
          <a:bodyPr wrap="square" rtlCol="0">
            <a:spAutoFit/>
          </a:bodyPr>
          <a:lstStyle/>
          <a:p>
            <a:r>
              <a:rPr lang="en-US" sz="2400" dirty="0"/>
              <a:t>Since we generally deal with “change” in energy, we can arbitrarily select our “zero” height position as long as it makes physical sense (more on that later). </a:t>
            </a:r>
          </a:p>
        </p:txBody>
      </p:sp>
      <p:sp>
        <p:nvSpPr>
          <p:cNvPr id="7" name="Slide Number Placeholder 6">
            <a:extLst>
              <a:ext uri="{FF2B5EF4-FFF2-40B4-BE49-F238E27FC236}">
                <a16:creationId xmlns:a16="http://schemas.microsoft.com/office/drawing/2014/main" id="{4443D28A-458A-4DA7-9D06-5728AF0FE31B}"/>
              </a:ext>
            </a:extLst>
          </p:cNvPr>
          <p:cNvSpPr>
            <a:spLocks noGrp="1"/>
          </p:cNvSpPr>
          <p:nvPr>
            <p:ph type="sldNum" sz="quarter" idx="12"/>
          </p:nvPr>
        </p:nvSpPr>
        <p:spPr/>
        <p:txBody>
          <a:bodyPr/>
          <a:lstStyle/>
          <a:p>
            <a:fld id="{DF915582-7501-4466-AA90-C6E164EC1B16}" type="slidenum">
              <a:rPr lang="en-US" smtClean="0"/>
              <a:t>4</a:t>
            </a:fld>
            <a:endParaRPr lang="en-US"/>
          </a:p>
        </p:txBody>
      </p:sp>
    </p:spTree>
    <p:extLst>
      <p:ext uri="{BB962C8B-B14F-4D97-AF65-F5344CB8AC3E}">
        <p14:creationId xmlns:p14="http://schemas.microsoft.com/office/powerpoint/2010/main" val="318061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B14991-4F4F-48A5-9157-4589E411AFF6}"/>
              </a:ext>
            </a:extLst>
          </p:cNvPr>
          <p:cNvSpPr txBox="1"/>
          <p:nvPr/>
        </p:nvSpPr>
        <p:spPr>
          <a:xfrm>
            <a:off x="2576945" y="207814"/>
            <a:ext cx="7398328" cy="584775"/>
          </a:xfrm>
          <a:prstGeom prst="rect">
            <a:avLst/>
          </a:prstGeom>
          <a:noFill/>
        </p:spPr>
        <p:txBody>
          <a:bodyPr wrap="square" rtlCol="0">
            <a:spAutoFit/>
          </a:bodyPr>
          <a:lstStyle/>
          <a:p>
            <a:pPr algn="ctr"/>
            <a:r>
              <a:rPr lang="en-US" sz="3200" dirty="0">
                <a:solidFill>
                  <a:srgbClr val="FF0000"/>
                </a:solidFill>
              </a:rPr>
              <a:t>Kinetic Energy</a:t>
            </a:r>
          </a:p>
        </p:txBody>
      </p:sp>
      <p:sp>
        <p:nvSpPr>
          <p:cNvPr id="3" name="TextBox 2">
            <a:extLst>
              <a:ext uri="{FF2B5EF4-FFF2-40B4-BE49-F238E27FC236}">
                <a16:creationId xmlns:a16="http://schemas.microsoft.com/office/drawing/2014/main" id="{9CA99D6F-EEFA-418F-B198-0BF79CABD030}"/>
              </a:ext>
            </a:extLst>
          </p:cNvPr>
          <p:cNvSpPr txBox="1"/>
          <p:nvPr/>
        </p:nvSpPr>
        <p:spPr>
          <a:xfrm>
            <a:off x="914400" y="995801"/>
            <a:ext cx="10321636" cy="830997"/>
          </a:xfrm>
          <a:prstGeom prst="rect">
            <a:avLst/>
          </a:prstGeom>
          <a:noFill/>
        </p:spPr>
        <p:txBody>
          <a:bodyPr wrap="square" rtlCol="0">
            <a:spAutoFit/>
          </a:bodyPr>
          <a:lstStyle/>
          <a:p>
            <a:r>
              <a:rPr lang="en-US" sz="2400" dirty="0"/>
              <a:t>Kinetic Energy is the energy of “motion”.  Everything that is in motion has kinetic energy... </a:t>
            </a:r>
          </a:p>
        </p:txBody>
      </p:sp>
      <p:sp>
        <p:nvSpPr>
          <p:cNvPr id="5" name="TextBox 4">
            <a:extLst>
              <a:ext uri="{FF2B5EF4-FFF2-40B4-BE49-F238E27FC236}">
                <a16:creationId xmlns:a16="http://schemas.microsoft.com/office/drawing/2014/main" id="{7FD89B1F-21A9-47FC-BA0E-62144C023691}"/>
              </a:ext>
            </a:extLst>
          </p:cNvPr>
          <p:cNvSpPr txBox="1"/>
          <p:nvPr/>
        </p:nvSpPr>
        <p:spPr>
          <a:xfrm>
            <a:off x="2576945" y="2119729"/>
            <a:ext cx="6871854" cy="523220"/>
          </a:xfrm>
          <a:prstGeom prst="rect">
            <a:avLst/>
          </a:prstGeom>
          <a:noFill/>
        </p:spPr>
        <p:txBody>
          <a:bodyPr wrap="square" rtlCol="0">
            <a:spAutoFit/>
          </a:bodyPr>
          <a:lstStyle/>
          <a:p>
            <a:r>
              <a:rPr lang="en-US" sz="2800" b="1" dirty="0"/>
              <a:t>Kinetic Energy (KE)   =   ½   x   Mass   x   Vel</a:t>
            </a:r>
            <a:r>
              <a:rPr lang="en-US" sz="2800" b="1" baseline="30000" dirty="0"/>
              <a:t>2</a:t>
            </a:r>
            <a:r>
              <a:rPr lang="en-US" sz="2800" b="1" dirty="0"/>
              <a:t> </a:t>
            </a:r>
          </a:p>
        </p:txBody>
      </p:sp>
      <p:sp>
        <p:nvSpPr>
          <p:cNvPr id="6" name="TextBox 5">
            <a:extLst>
              <a:ext uri="{FF2B5EF4-FFF2-40B4-BE49-F238E27FC236}">
                <a16:creationId xmlns:a16="http://schemas.microsoft.com/office/drawing/2014/main" id="{E982D098-C1AC-476D-8C33-85C848509799}"/>
              </a:ext>
            </a:extLst>
          </p:cNvPr>
          <p:cNvSpPr txBox="1"/>
          <p:nvPr/>
        </p:nvSpPr>
        <p:spPr>
          <a:xfrm>
            <a:off x="935182" y="3062172"/>
            <a:ext cx="10321636" cy="1200329"/>
          </a:xfrm>
          <a:prstGeom prst="rect">
            <a:avLst/>
          </a:prstGeom>
          <a:noFill/>
        </p:spPr>
        <p:txBody>
          <a:bodyPr wrap="square" rtlCol="0">
            <a:spAutoFit/>
          </a:bodyPr>
          <a:lstStyle/>
          <a:p>
            <a:r>
              <a:rPr lang="en-US" sz="2400" dirty="0"/>
              <a:t>From this equation it can be seen that as the mass of the moving object increases, so does the kinetic energy on a one-to-one basis.  (In other words, double the mass and you double the kinetic energy)... </a:t>
            </a:r>
          </a:p>
        </p:txBody>
      </p:sp>
      <p:sp>
        <p:nvSpPr>
          <p:cNvPr id="7" name="TextBox 6">
            <a:extLst>
              <a:ext uri="{FF2B5EF4-FFF2-40B4-BE49-F238E27FC236}">
                <a16:creationId xmlns:a16="http://schemas.microsoft.com/office/drawing/2014/main" id="{A460EA72-55C2-44C8-B59E-C21D9163CE93}"/>
              </a:ext>
            </a:extLst>
          </p:cNvPr>
          <p:cNvSpPr txBox="1"/>
          <p:nvPr/>
        </p:nvSpPr>
        <p:spPr>
          <a:xfrm>
            <a:off x="935182" y="4514473"/>
            <a:ext cx="10321636" cy="830997"/>
          </a:xfrm>
          <a:prstGeom prst="rect">
            <a:avLst/>
          </a:prstGeom>
          <a:noFill/>
        </p:spPr>
        <p:txBody>
          <a:bodyPr wrap="square" rtlCol="0">
            <a:spAutoFit/>
          </a:bodyPr>
          <a:lstStyle/>
          <a:p>
            <a:r>
              <a:rPr lang="en-US" sz="2400" dirty="0"/>
              <a:t>The equation also says that the kinetic energy will increase by the square of the velocity.  If we double the velocity, we quadruple the kinetic energy... </a:t>
            </a:r>
          </a:p>
        </p:txBody>
      </p:sp>
      <p:sp>
        <p:nvSpPr>
          <p:cNvPr id="2" name="Slide Number Placeholder 1">
            <a:extLst>
              <a:ext uri="{FF2B5EF4-FFF2-40B4-BE49-F238E27FC236}">
                <a16:creationId xmlns:a16="http://schemas.microsoft.com/office/drawing/2014/main" id="{B5C594D5-C330-4655-8A87-31D4F20B4BA8}"/>
              </a:ext>
            </a:extLst>
          </p:cNvPr>
          <p:cNvSpPr>
            <a:spLocks noGrp="1"/>
          </p:cNvSpPr>
          <p:nvPr>
            <p:ph type="sldNum" sz="quarter" idx="12"/>
          </p:nvPr>
        </p:nvSpPr>
        <p:spPr/>
        <p:txBody>
          <a:bodyPr/>
          <a:lstStyle/>
          <a:p>
            <a:fld id="{DF915582-7501-4466-AA90-C6E164EC1B16}" type="slidenum">
              <a:rPr lang="en-US" smtClean="0"/>
              <a:t>5</a:t>
            </a:fld>
            <a:endParaRPr lang="en-US"/>
          </a:p>
        </p:txBody>
      </p:sp>
    </p:spTree>
    <p:extLst>
      <p:ext uri="{BB962C8B-B14F-4D97-AF65-F5344CB8AC3E}">
        <p14:creationId xmlns:p14="http://schemas.microsoft.com/office/powerpoint/2010/main" val="375211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30AFFB4-C153-4429-86F7-B5CFB7C79837}"/>
              </a:ext>
            </a:extLst>
          </p:cNvPr>
          <p:cNvCxnSpPr>
            <a:cxnSpLocks/>
          </p:cNvCxnSpPr>
          <p:nvPr/>
        </p:nvCxnSpPr>
        <p:spPr>
          <a:xfrm>
            <a:off x="2978727" y="1149927"/>
            <a:ext cx="5250873"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D399D43D-D686-4D09-9724-3540A5214B31}"/>
              </a:ext>
            </a:extLst>
          </p:cNvPr>
          <p:cNvGrpSpPr/>
          <p:nvPr/>
        </p:nvGrpSpPr>
        <p:grpSpPr>
          <a:xfrm>
            <a:off x="5444836" y="1149927"/>
            <a:ext cx="2978728" cy="3435922"/>
            <a:chOff x="5444836" y="1149927"/>
            <a:chExt cx="2978728" cy="3435922"/>
          </a:xfrm>
        </p:grpSpPr>
        <p:cxnSp>
          <p:nvCxnSpPr>
            <p:cNvPr id="5" name="Straight Connector 4">
              <a:extLst>
                <a:ext uri="{FF2B5EF4-FFF2-40B4-BE49-F238E27FC236}">
                  <a16:creationId xmlns:a16="http://schemas.microsoft.com/office/drawing/2014/main" id="{43E4473A-DC01-4B26-A7C5-60BDC9DAEF5A}"/>
                </a:ext>
              </a:extLst>
            </p:cNvPr>
            <p:cNvCxnSpPr/>
            <p:nvPr/>
          </p:nvCxnSpPr>
          <p:spPr>
            <a:xfrm>
              <a:off x="5444836" y="1149927"/>
              <a:ext cx="2202873" cy="26185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91FDFC6A-F0F1-4E3E-9B8D-E677C1B34F2B}"/>
                </a:ext>
              </a:extLst>
            </p:cNvPr>
            <p:cNvSpPr/>
            <p:nvPr/>
          </p:nvSpPr>
          <p:spPr>
            <a:xfrm>
              <a:off x="7453746" y="3616036"/>
              <a:ext cx="969818" cy="96981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E9D34B19-90F5-4E0B-B530-8AB5473538C5}"/>
              </a:ext>
            </a:extLst>
          </p:cNvPr>
          <p:cNvSpPr txBox="1"/>
          <p:nvPr/>
        </p:nvSpPr>
        <p:spPr>
          <a:xfrm>
            <a:off x="5521037" y="1707362"/>
            <a:ext cx="623455" cy="523220"/>
          </a:xfrm>
          <a:prstGeom prst="rect">
            <a:avLst/>
          </a:prstGeom>
          <a:noFill/>
        </p:spPr>
        <p:txBody>
          <a:bodyPr wrap="square" rtlCol="0">
            <a:spAutoFit/>
          </a:bodyPr>
          <a:lstStyle/>
          <a:p>
            <a:r>
              <a:rPr lang="el-GR" sz="2800" b="1" dirty="0"/>
              <a:t>ϴ</a:t>
            </a:r>
            <a:r>
              <a:rPr lang="en-US" sz="2800" b="1" dirty="0"/>
              <a:t> </a:t>
            </a:r>
          </a:p>
        </p:txBody>
      </p:sp>
      <p:sp>
        <p:nvSpPr>
          <p:cNvPr id="11" name="TextBox 10">
            <a:extLst>
              <a:ext uri="{FF2B5EF4-FFF2-40B4-BE49-F238E27FC236}">
                <a16:creationId xmlns:a16="http://schemas.microsoft.com/office/drawing/2014/main" id="{631A5AFD-BD64-4A8A-88D6-DB8DBB8803FF}"/>
              </a:ext>
            </a:extLst>
          </p:cNvPr>
          <p:cNvSpPr txBox="1"/>
          <p:nvPr/>
        </p:nvSpPr>
        <p:spPr>
          <a:xfrm>
            <a:off x="6899507" y="2171743"/>
            <a:ext cx="1787235" cy="461665"/>
          </a:xfrm>
          <a:prstGeom prst="rect">
            <a:avLst/>
          </a:prstGeom>
          <a:noFill/>
        </p:spPr>
        <p:txBody>
          <a:bodyPr wrap="square" rtlCol="0">
            <a:spAutoFit/>
          </a:bodyPr>
          <a:lstStyle/>
          <a:p>
            <a:r>
              <a:rPr lang="en-US" sz="2400" b="1" dirty="0"/>
              <a:t>Length (L)</a:t>
            </a:r>
          </a:p>
        </p:txBody>
      </p:sp>
      <p:grpSp>
        <p:nvGrpSpPr>
          <p:cNvPr id="13" name="Group 12">
            <a:extLst>
              <a:ext uri="{FF2B5EF4-FFF2-40B4-BE49-F238E27FC236}">
                <a16:creationId xmlns:a16="http://schemas.microsoft.com/office/drawing/2014/main" id="{61866E0A-0CC0-46E4-8C84-0169A3FB87C8}"/>
              </a:ext>
            </a:extLst>
          </p:cNvPr>
          <p:cNvGrpSpPr/>
          <p:nvPr/>
        </p:nvGrpSpPr>
        <p:grpSpPr>
          <a:xfrm rot="2402654">
            <a:off x="3950302" y="1732520"/>
            <a:ext cx="2978728" cy="3435922"/>
            <a:chOff x="5444836" y="1149927"/>
            <a:chExt cx="2978728" cy="3435922"/>
          </a:xfrm>
          <a:solidFill>
            <a:schemeClr val="bg1">
              <a:lumMod val="85000"/>
            </a:schemeClr>
          </a:solidFill>
        </p:grpSpPr>
        <p:cxnSp>
          <p:nvCxnSpPr>
            <p:cNvPr id="14" name="Straight Connector 13">
              <a:extLst>
                <a:ext uri="{FF2B5EF4-FFF2-40B4-BE49-F238E27FC236}">
                  <a16:creationId xmlns:a16="http://schemas.microsoft.com/office/drawing/2014/main" id="{914BB055-B525-400F-932C-5D7890FB3845}"/>
                </a:ext>
              </a:extLst>
            </p:cNvPr>
            <p:cNvCxnSpPr/>
            <p:nvPr/>
          </p:nvCxnSpPr>
          <p:spPr>
            <a:xfrm>
              <a:off x="5444836" y="1149927"/>
              <a:ext cx="2202873" cy="2618509"/>
            </a:xfrm>
            <a:prstGeom prst="line">
              <a:avLst/>
            </a:prstGeom>
            <a:grpFill/>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3465A3E1-C125-414B-ACEC-D0CEF308FF69}"/>
                </a:ext>
              </a:extLst>
            </p:cNvPr>
            <p:cNvSpPr/>
            <p:nvPr/>
          </p:nvSpPr>
          <p:spPr>
            <a:xfrm>
              <a:off x="7453746" y="3616036"/>
              <a:ext cx="969818" cy="96981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a:extLst>
              <a:ext uri="{FF2B5EF4-FFF2-40B4-BE49-F238E27FC236}">
                <a16:creationId xmlns:a16="http://schemas.microsoft.com/office/drawing/2014/main" id="{63B92914-C3A4-404D-962D-768A5F7F6491}"/>
              </a:ext>
            </a:extLst>
          </p:cNvPr>
          <p:cNvCxnSpPr/>
          <p:nvPr/>
        </p:nvCxnSpPr>
        <p:spPr>
          <a:xfrm>
            <a:off x="4003964" y="5040688"/>
            <a:ext cx="6262254" cy="0"/>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F418372-0E4D-4C7D-99EC-DC0280AE49B5}"/>
              </a:ext>
            </a:extLst>
          </p:cNvPr>
          <p:cNvCxnSpPr>
            <a:cxnSpLocks/>
          </p:cNvCxnSpPr>
          <p:nvPr/>
        </p:nvCxnSpPr>
        <p:spPr>
          <a:xfrm>
            <a:off x="6982692" y="4100942"/>
            <a:ext cx="3281191" cy="0"/>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DFD391B-DC7D-43FA-9EFD-138862B261CC}"/>
              </a:ext>
            </a:extLst>
          </p:cNvPr>
          <p:cNvSpPr txBox="1"/>
          <p:nvPr/>
        </p:nvSpPr>
        <p:spPr>
          <a:xfrm>
            <a:off x="9148675" y="4311847"/>
            <a:ext cx="1787235" cy="461665"/>
          </a:xfrm>
          <a:prstGeom prst="rect">
            <a:avLst/>
          </a:prstGeom>
          <a:noFill/>
        </p:spPr>
        <p:txBody>
          <a:bodyPr wrap="square" rtlCol="0">
            <a:spAutoFit/>
          </a:bodyPr>
          <a:lstStyle/>
          <a:p>
            <a:r>
              <a:rPr lang="en-US" sz="2400" b="1" dirty="0"/>
              <a:t>Height (h)</a:t>
            </a:r>
          </a:p>
        </p:txBody>
      </p:sp>
      <p:sp>
        <p:nvSpPr>
          <p:cNvPr id="23" name="TextBox 22">
            <a:extLst>
              <a:ext uri="{FF2B5EF4-FFF2-40B4-BE49-F238E27FC236}">
                <a16:creationId xmlns:a16="http://schemas.microsoft.com/office/drawing/2014/main" id="{7B1A9BE5-A4F4-4CD3-8E4D-3ADF146BDBB5}"/>
              </a:ext>
            </a:extLst>
          </p:cNvPr>
          <p:cNvSpPr txBox="1"/>
          <p:nvPr/>
        </p:nvSpPr>
        <p:spPr>
          <a:xfrm>
            <a:off x="2237430" y="5307865"/>
            <a:ext cx="2611657" cy="646331"/>
          </a:xfrm>
          <a:prstGeom prst="rect">
            <a:avLst/>
          </a:prstGeom>
          <a:noFill/>
        </p:spPr>
        <p:txBody>
          <a:bodyPr wrap="square" rtlCol="0">
            <a:spAutoFit/>
          </a:bodyPr>
          <a:lstStyle/>
          <a:p>
            <a:r>
              <a:rPr lang="en-US" dirty="0"/>
              <a:t>Height = 0  when the bob is hanging straight down</a:t>
            </a:r>
          </a:p>
        </p:txBody>
      </p:sp>
      <p:sp>
        <p:nvSpPr>
          <p:cNvPr id="24" name="TextBox 23">
            <a:extLst>
              <a:ext uri="{FF2B5EF4-FFF2-40B4-BE49-F238E27FC236}">
                <a16:creationId xmlns:a16="http://schemas.microsoft.com/office/drawing/2014/main" id="{A41B14FA-D179-433F-BA34-2A313F8AEDBF}"/>
              </a:ext>
            </a:extLst>
          </p:cNvPr>
          <p:cNvSpPr txBox="1"/>
          <p:nvPr/>
        </p:nvSpPr>
        <p:spPr>
          <a:xfrm>
            <a:off x="2237430" y="1445798"/>
            <a:ext cx="2759482" cy="923330"/>
          </a:xfrm>
          <a:prstGeom prst="rect">
            <a:avLst/>
          </a:prstGeom>
          <a:noFill/>
        </p:spPr>
        <p:txBody>
          <a:bodyPr wrap="square" rtlCol="0">
            <a:spAutoFit/>
          </a:bodyPr>
          <a:lstStyle/>
          <a:p>
            <a:r>
              <a:rPr lang="en-US" dirty="0"/>
              <a:t>The angle (</a:t>
            </a:r>
            <a:r>
              <a:rPr lang="el-GR" dirty="0"/>
              <a:t>ϴ</a:t>
            </a:r>
            <a:r>
              <a:rPr lang="en-US" dirty="0"/>
              <a:t> ) = 0  when the bob is hanging straight down</a:t>
            </a:r>
          </a:p>
        </p:txBody>
      </p:sp>
      <p:sp>
        <p:nvSpPr>
          <p:cNvPr id="2" name="Slide Number Placeholder 1">
            <a:extLst>
              <a:ext uri="{FF2B5EF4-FFF2-40B4-BE49-F238E27FC236}">
                <a16:creationId xmlns:a16="http://schemas.microsoft.com/office/drawing/2014/main" id="{A6BC8396-7A9C-4DC7-810F-10AFE81234DC}"/>
              </a:ext>
            </a:extLst>
          </p:cNvPr>
          <p:cNvSpPr>
            <a:spLocks noGrp="1"/>
          </p:cNvSpPr>
          <p:nvPr>
            <p:ph type="sldNum" sz="quarter" idx="12"/>
          </p:nvPr>
        </p:nvSpPr>
        <p:spPr/>
        <p:txBody>
          <a:bodyPr/>
          <a:lstStyle/>
          <a:p>
            <a:fld id="{DF915582-7501-4466-AA90-C6E164EC1B16}" type="slidenum">
              <a:rPr lang="en-US" smtClean="0"/>
              <a:t>6</a:t>
            </a:fld>
            <a:endParaRPr lang="en-US"/>
          </a:p>
        </p:txBody>
      </p:sp>
      <p:cxnSp>
        <p:nvCxnSpPr>
          <p:cNvPr id="7" name="Straight Arrow Connector 6">
            <a:extLst>
              <a:ext uri="{FF2B5EF4-FFF2-40B4-BE49-F238E27FC236}">
                <a16:creationId xmlns:a16="http://schemas.microsoft.com/office/drawing/2014/main" id="{6096C568-7AE1-4065-B89A-1B16F8055266}"/>
              </a:ext>
            </a:extLst>
          </p:cNvPr>
          <p:cNvCxnSpPr/>
          <p:nvPr/>
        </p:nvCxnSpPr>
        <p:spPr>
          <a:xfrm>
            <a:off x="8786119" y="4100942"/>
            <a:ext cx="0" cy="939746"/>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5118A50-5D13-4CD2-947C-ED0D532C6192}"/>
              </a:ext>
            </a:extLst>
          </p:cNvPr>
          <p:cNvCxnSpPr>
            <a:cxnSpLocks/>
          </p:cNvCxnSpPr>
          <p:nvPr/>
        </p:nvCxnSpPr>
        <p:spPr>
          <a:xfrm>
            <a:off x="5459049" y="1042744"/>
            <a:ext cx="2582216" cy="3047569"/>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E35B58B-2948-4193-954C-D1868F5DA495}"/>
              </a:ext>
            </a:extLst>
          </p:cNvPr>
          <p:cNvSpPr txBox="1"/>
          <p:nvPr/>
        </p:nvSpPr>
        <p:spPr>
          <a:xfrm>
            <a:off x="8520471" y="1940910"/>
            <a:ext cx="2611657" cy="923330"/>
          </a:xfrm>
          <a:prstGeom prst="rect">
            <a:avLst/>
          </a:prstGeom>
          <a:noFill/>
        </p:spPr>
        <p:txBody>
          <a:bodyPr wrap="square" rtlCol="0">
            <a:spAutoFit/>
          </a:bodyPr>
          <a:lstStyle/>
          <a:p>
            <a:r>
              <a:rPr lang="en-US" dirty="0"/>
              <a:t>The Length is measured from the attach point (A) to the CG of the bob</a:t>
            </a:r>
          </a:p>
        </p:txBody>
      </p:sp>
      <p:sp>
        <p:nvSpPr>
          <p:cNvPr id="17" name="TextBox 16">
            <a:extLst>
              <a:ext uri="{FF2B5EF4-FFF2-40B4-BE49-F238E27FC236}">
                <a16:creationId xmlns:a16="http://schemas.microsoft.com/office/drawing/2014/main" id="{A062190D-BC09-45D8-B94D-E3BFF8B4AF63}"/>
              </a:ext>
            </a:extLst>
          </p:cNvPr>
          <p:cNvSpPr txBox="1"/>
          <p:nvPr/>
        </p:nvSpPr>
        <p:spPr>
          <a:xfrm>
            <a:off x="10325850" y="4826267"/>
            <a:ext cx="952376" cy="400110"/>
          </a:xfrm>
          <a:prstGeom prst="rect">
            <a:avLst/>
          </a:prstGeom>
          <a:noFill/>
        </p:spPr>
        <p:txBody>
          <a:bodyPr wrap="square" rtlCol="0">
            <a:spAutoFit/>
          </a:bodyPr>
          <a:lstStyle/>
          <a:p>
            <a:r>
              <a:rPr lang="en-US" sz="2000" dirty="0"/>
              <a:t>h = 0.0</a:t>
            </a:r>
          </a:p>
        </p:txBody>
      </p:sp>
      <p:sp>
        <p:nvSpPr>
          <p:cNvPr id="18" name="TextBox 17">
            <a:extLst>
              <a:ext uri="{FF2B5EF4-FFF2-40B4-BE49-F238E27FC236}">
                <a16:creationId xmlns:a16="http://schemas.microsoft.com/office/drawing/2014/main" id="{B5FA38D4-02FF-45CE-957B-2F9E914500B0}"/>
              </a:ext>
            </a:extLst>
          </p:cNvPr>
          <p:cNvSpPr txBox="1"/>
          <p:nvPr/>
        </p:nvSpPr>
        <p:spPr>
          <a:xfrm>
            <a:off x="4992451" y="1186271"/>
            <a:ext cx="459492" cy="461665"/>
          </a:xfrm>
          <a:prstGeom prst="rect">
            <a:avLst/>
          </a:prstGeom>
          <a:noFill/>
        </p:spPr>
        <p:txBody>
          <a:bodyPr wrap="square" rtlCol="0">
            <a:spAutoFit/>
          </a:bodyPr>
          <a:lstStyle/>
          <a:p>
            <a:r>
              <a:rPr lang="en-US" sz="2400" b="1" dirty="0"/>
              <a:t>A</a:t>
            </a:r>
          </a:p>
        </p:txBody>
      </p:sp>
      <p:cxnSp>
        <p:nvCxnSpPr>
          <p:cNvPr id="9" name="Straight Connector 8">
            <a:extLst>
              <a:ext uri="{FF2B5EF4-FFF2-40B4-BE49-F238E27FC236}">
                <a16:creationId xmlns:a16="http://schemas.microsoft.com/office/drawing/2014/main" id="{5D4254BC-4F9B-4EEC-AD5E-EA8890E5B52C}"/>
              </a:ext>
            </a:extLst>
          </p:cNvPr>
          <p:cNvCxnSpPr>
            <a:cxnSpLocks/>
          </p:cNvCxnSpPr>
          <p:nvPr/>
        </p:nvCxnSpPr>
        <p:spPr>
          <a:xfrm>
            <a:off x="5385204" y="866274"/>
            <a:ext cx="34292" cy="563150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109173B-83D9-47A2-A293-7D1DD1F4337D}"/>
              </a:ext>
            </a:extLst>
          </p:cNvPr>
          <p:cNvSpPr txBox="1"/>
          <p:nvPr/>
        </p:nvSpPr>
        <p:spPr>
          <a:xfrm>
            <a:off x="2576945" y="207814"/>
            <a:ext cx="7398328" cy="584775"/>
          </a:xfrm>
          <a:prstGeom prst="rect">
            <a:avLst/>
          </a:prstGeom>
          <a:noFill/>
        </p:spPr>
        <p:txBody>
          <a:bodyPr wrap="square" rtlCol="0">
            <a:spAutoFit/>
          </a:bodyPr>
          <a:lstStyle/>
          <a:p>
            <a:pPr algn="ctr"/>
            <a:r>
              <a:rPr lang="en-US" sz="3200" dirty="0">
                <a:solidFill>
                  <a:srgbClr val="FF0000"/>
                </a:solidFill>
              </a:rPr>
              <a:t>Pendulum Nomenclature</a:t>
            </a:r>
          </a:p>
        </p:txBody>
      </p:sp>
      <p:sp>
        <p:nvSpPr>
          <p:cNvPr id="29" name="TextBox 28">
            <a:extLst>
              <a:ext uri="{FF2B5EF4-FFF2-40B4-BE49-F238E27FC236}">
                <a16:creationId xmlns:a16="http://schemas.microsoft.com/office/drawing/2014/main" id="{651A9E0D-0BA9-4672-BCB0-3247E69516E6}"/>
              </a:ext>
            </a:extLst>
          </p:cNvPr>
          <p:cNvSpPr txBox="1"/>
          <p:nvPr/>
        </p:nvSpPr>
        <p:spPr>
          <a:xfrm>
            <a:off x="8229600" y="3429000"/>
            <a:ext cx="2096250" cy="369332"/>
          </a:xfrm>
          <a:prstGeom prst="rect">
            <a:avLst/>
          </a:prstGeom>
          <a:noFill/>
        </p:spPr>
        <p:txBody>
          <a:bodyPr wrap="square" rtlCol="0">
            <a:spAutoFit/>
          </a:bodyPr>
          <a:lstStyle/>
          <a:p>
            <a:r>
              <a:rPr lang="en-US" dirty="0"/>
              <a:t>Pendulum Bob</a:t>
            </a:r>
          </a:p>
        </p:txBody>
      </p:sp>
      <p:sp>
        <p:nvSpPr>
          <p:cNvPr id="4" name="Freeform: Shape 3">
            <a:extLst>
              <a:ext uri="{FF2B5EF4-FFF2-40B4-BE49-F238E27FC236}">
                <a16:creationId xmlns:a16="http://schemas.microsoft.com/office/drawing/2014/main" id="{C34DC314-22D7-4EF5-BF65-3C1F81569F0F}"/>
              </a:ext>
            </a:extLst>
          </p:cNvPr>
          <p:cNvSpPr/>
          <p:nvPr/>
        </p:nvSpPr>
        <p:spPr>
          <a:xfrm>
            <a:off x="5464145" y="1979546"/>
            <a:ext cx="608452" cy="251036"/>
          </a:xfrm>
          <a:custGeom>
            <a:avLst/>
            <a:gdLst>
              <a:gd name="connsiteX0" fmla="*/ 0 w 387927"/>
              <a:gd name="connsiteY0" fmla="*/ 96982 h 106314"/>
              <a:gd name="connsiteX1" fmla="*/ 235527 w 387927"/>
              <a:gd name="connsiteY1" fmla="*/ 96982 h 106314"/>
              <a:gd name="connsiteX2" fmla="*/ 387927 w 387927"/>
              <a:gd name="connsiteY2" fmla="*/ 0 h 106314"/>
            </a:gdLst>
            <a:ahLst/>
            <a:cxnLst>
              <a:cxn ang="0">
                <a:pos x="connsiteX0" y="connsiteY0"/>
              </a:cxn>
              <a:cxn ang="0">
                <a:pos x="connsiteX1" y="connsiteY1"/>
              </a:cxn>
              <a:cxn ang="0">
                <a:pos x="connsiteX2" y="connsiteY2"/>
              </a:cxn>
            </a:cxnLst>
            <a:rect l="l" t="t" r="r" b="b"/>
            <a:pathLst>
              <a:path w="387927" h="106314">
                <a:moveTo>
                  <a:pt x="0" y="96982"/>
                </a:moveTo>
                <a:cubicBezTo>
                  <a:pt x="85436" y="105064"/>
                  <a:pt x="170873" y="113146"/>
                  <a:pt x="235527" y="96982"/>
                </a:cubicBezTo>
                <a:cubicBezTo>
                  <a:pt x="300181" y="80818"/>
                  <a:pt x="344054" y="40409"/>
                  <a:pt x="387927" y="0"/>
                </a:cubicBezTo>
              </a:path>
            </a:pathLst>
          </a:custGeom>
          <a:noFill/>
          <a:ln w="38100">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2737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AAEADB-98C3-4543-95CA-A1153ABBD41C}"/>
              </a:ext>
            </a:extLst>
          </p:cNvPr>
          <p:cNvSpPr>
            <a:spLocks noGrp="1"/>
          </p:cNvSpPr>
          <p:nvPr>
            <p:ph type="sldNum" sz="quarter" idx="12"/>
          </p:nvPr>
        </p:nvSpPr>
        <p:spPr/>
        <p:txBody>
          <a:bodyPr/>
          <a:lstStyle/>
          <a:p>
            <a:fld id="{DF915582-7501-4466-AA90-C6E164EC1B16}" type="slidenum">
              <a:rPr lang="en-US" smtClean="0"/>
              <a:t>7</a:t>
            </a:fld>
            <a:endParaRPr lang="en-US"/>
          </a:p>
        </p:txBody>
      </p:sp>
      <p:sp>
        <p:nvSpPr>
          <p:cNvPr id="19" name="TextBox 18">
            <a:extLst>
              <a:ext uri="{FF2B5EF4-FFF2-40B4-BE49-F238E27FC236}">
                <a16:creationId xmlns:a16="http://schemas.microsoft.com/office/drawing/2014/main" id="{3A77C8C1-3C90-42FA-BBD6-A7D3B7EFD8BD}"/>
              </a:ext>
            </a:extLst>
          </p:cNvPr>
          <p:cNvSpPr txBox="1"/>
          <p:nvPr/>
        </p:nvSpPr>
        <p:spPr>
          <a:xfrm>
            <a:off x="2223656" y="207814"/>
            <a:ext cx="7751617" cy="584775"/>
          </a:xfrm>
          <a:prstGeom prst="rect">
            <a:avLst/>
          </a:prstGeom>
          <a:noFill/>
        </p:spPr>
        <p:txBody>
          <a:bodyPr wrap="square" rtlCol="0">
            <a:spAutoFit/>
          </a:bodyPr>
          <a:lstStyle/>
          <a:p>
            <a:pPr algn="ctr"/>
            <a:r>
              <a:rPr lang="en-US" sz="3200" dirty="0">
                <a:solidFill>
                  <a:srgbClr val="FF0000"/>
                </a:solidFill>
              </a:rPr>
              <a:t>Calculating the Height of the Pendulum Bob</a:t>
            </a:r>
          </a:p>
        </p:txBody>
      </p:sp>
      <p:sp>
        <p:nvSpPr>
          <p:cNvPr id="46" name="TextBox 45">
            <a:extLst>
              <a:ext uri="{FF2B5EF4-FFF2-40B4-BE49-F238E27FC236}">
                <a16:creationId xmlns:a16="http://schemas.microsoft.com/office/drawing/2014/main" id="{34245C35-CCA4-4DFC-A13D-9E22713732B5}"/>
              </a:ext>
            </a:extLst>
          </p:cNvPr>
          <p:cNvSpPr txBox="1"/>
          <p:nvPr/>
        </p:nvSpPr>
        <p:spPr>
          <a:xfrm>
            <a:off x="9278256" y="1430914"/>
            <a:ext cx="1963918" cy="1015663"/>
          </a:xfrm>
          <a:prstGeom prst="rect">
            <a:avLst/>
          </a:prstGeom>
          <a:noFill/>
        </p:spPr>
        <p:txBody>
          <a:bodyPr wrap="square" rtlCol="0">
            <a:spAutoFit/>
          </a:bodyPr>
          <a:lstStyle/>
          <a:p>
            <a:r>
              <a:rPr lang="en-US" sz="2000" dirty="0"/>
              <a:t>                     </a:t>
            </a:r>
            <a:r>
              <a:rPr lang="en-US" sz="2000" dirty="0" err="1"/>
              <a:t>Opp</a:t>
            </a:r>
            <a:endParaRPr lang="en-US" sz="2000" dirty="0"/>
          </a:p>
          <a:p>
            <a:r>
              <a:rPr lang="en-US" sz="2000" dirty="0"/>
              <a:t>Sin (</a:t>
            </a:r>
            <a:r>
              <a:rPr lang="el-GR" sz="2000" b="1" dirty="0"/>
              <a:t>ϴ</a:t>
            </a:r>
            <a:r>
              <a:rPr lang="en-US" sz="2000" dirty="0"/>
              <a:t> )  =   -------</a:t>
            </a:r>
          </a:p>
          <a:p>
            <a:r>
              <a:rPr lang="en-US" sz="2000" dirty="0"/>
              <a:t>                     </a:t>
            </a:r>
            <a:r>
              <a:rPr lang="en-US" sz="2000" dirty="0" err="1"/>
              <a:t>Hyp</a:t>
            </a:r>
            <a:endParaRPr lang="en-US" sz="2000" dirty="0"/>
          </a:p>
        </p:txBody>
      </p:sp>
      <p:sp>
        <p:nvSpPr>
          <p:cNvPr id="47" name="TextBox 46">
            <a:extLst>
              <a:ext uri="{FF2B5EF4-FFF2-40B4-BE49-F238E27FC236}">
                <a16:creationId xmlns:a16="http://schemas.microsoft.com/office/drawing/2014/main" id="{98035BA5-67F2-4437-A13D-3B69A0BDB1E2}"/>
              </a:ext>
            </a:extLst>
          </p:cNvPr>
          <p:cNvSpPr txBox="1"/>
          <p:nvPr/>
        </p:nvSpPr>
        <p:spPr>
          <a:xfrm>
            <a:off x="9278256" y="2596473"/>
            <a:ext cx="1963918" cy="1015663"/>
          </a:xfrm>
          <a:prstGeom prst="rect">
            <a:avLst/>
          </a:prstGeom>
          <a:noFill/>
        </p:spPr>
        <p:txBody>
          <a:bodyPr wrap="square" rtlCol="0">
            <a:spAutoFit/>
          </a:bodyPr>
          <a:lstStyle/>
          <a:p>
            <a:r>
              <a:rPr lang="en-US" sz="2000" dirty="0"/>
              <a:t>                      Adj</a:t>
            </a:r>
          </a:p>
          <a:p>
            <a:r>
              <a:rPr lang="en-US" sz="2000" dirty="0"/>
              <a:t>Cos (</a:t>
            </a:r>
            <a:r>
              <a:rPr lang="el-GR" sz="2000" b="1" dirty="0"/>
              <a:t>ϴ</a:t>
            </a:r>
            <a:r>
              <a:rPr lang="en-US" sz="2000" dirty="0"/>
              <a:t> )  =  -------</a:t>
            </a:r>
          </a:p>
          <a:p>
            <a:r>
              <a:rPr lang="en-US" sz="2000" dirty="0"/>
              <a:t>                      </a:t>
            </a:r>
            <a:r>
              <a:rPr lang="en-US" sz="2000" dirty="0" err="1"/>
              <a:t>Hyp</a:t>
            </a:r>
            <a:endParaRPr lang="en-US" sz="2000" dirty="0"/>
          </a:p>
        </p:txBody>
      </p:sp>
      <p:sp>
        <p:nvSpPr>
          <p:cNvPr id="48" name="TextBox 47">
            <a:extLst>
              <a:ext uri="{FF2B5EF4-FFF2-40B4-BE49-F238E27FC236}">
                <a16:creationId xmlns:a16="http://schemas.microsoft.com/office/drawing/2014/main" id="{1C18DFFD-E0C6-4660-AA0C-13DE26D0DF15}"/>
              </a:ext>
            </a:extLst>
          </p:cNvPr>
          <p:cNvSpPr txBox="1"/>
          <p:nvPr/>
        </p:nvSpPr>
        <p:spPr>
          <a:xfrm>
            <a:off x="9138172" y="1052945"/>
            <a:ext cx="1963918" cy="461665"/>
          </a:xfrm>
          <a:prstGeom prst="rect">
            <a:avLst/>
          </a:prstGeom>
          <a:noFill/>
        </p:spPr>
        <p:txBody>
          <a:bodyPr wrap="square" rtlCol="0">
            <a:spAutoFit/>
          </a:bodyPr>
          <a:lstStyle/>
          <a:p>
            <a:r>
              <a:rPr lang="en-US" sz="2400" dirty="0"/>
              <a:t>Recall:</a:t>
            </a:r>
          </a:p>
        </p:txBody>
      </p:sp>
      <p:grpSp>
        <p:nvGrpSpPr>
          <p:cNvPr id="53" name="Group 52">
            <a:extLst>
              <a:ext uri="{FF2B5EF4-FFF2-40B4-BE49-F238E27FC236}">
                <a16:creationId xmlns:a16="http://schemas.microsoft.com/office/drawing/2014/main" id="{AF1CFF23-C552-4C79-904D-A8E482CD1555}"/>
              </a:ext>
            </a:extLst>
          </p:cNvPr>
          <p:cNvGrpSpPr/>
          <p:nvPr/>
        </p:nvGrpSpPr>
        <p:grpSpPr>
          <a:xfrm>
            <a:off x="1074530" y="1607914"/>
            <a:ext cx="8360412" cy="3113848"/>
            <a:chOff x="1074530" y="1607914"/>
            <a:chExt cx="8360412" cy="3113848"/>
          </a:xfrm>
        </p:grpSpPr>
        <p:cxnSp>
          <p:nvCxnSpPr>
            <p:cNvPr id="4" name="Straight Connector 3">
              <a:extLst>
                <a:ext uri="{FF2B5EF4-FFF2-40B4-BE49-F238E27FC236}">
                  <a16:creationId xmlns:a16="http://schemas.microsoft.com/office/drawing/2014/main" id="{B8F4CB0E-8858-4684-BF98-FE78DB39863B}"/>
                </a:ext>
              </a:extLst>
            </p:cNvPr>
            <p:cNvCxnSpPr/>
            <p:nvPr/>
          </p:nvCxnSpPr>
          <p:spPr>
            <a:xfrm>
              <a:off x="3941948" y="1634836"/>
              <a:ext cx="26323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8E8C1F5-FCDC-47F3-B7D5-0FBEEF2C0CB9}"/>
                </a:ext>
              </a:extLst>
            </p:cNvPr>
            <p:cNvCxnSpPr>
              <a:cxnSpLocks/>
            </p:cNvCxnSpPr>
            <p:nvPr/>
          </p:nvCxnSpPr>
          <p:spPr>
            <a:xfrm>
              <a:off x="5174110" y="1607914"/>
              <a:ext cx="1819162" cy="22121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9B3BD970-A94F-4AA9-A476-A739A4D4A2A5}"/>
                </a:ext>
              </a:extLst>
            </p:cNvPr>
            <p:cNvSpPr/>
            <p:nvPr/>
          </p:nvSpPr>
          <p:spPr>
            <a:xfrm>
              <a:off x="6673326" y="3515692"/>
              <a:ext cx="639893" cy="5904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47380257-FB22-4B25-AC57-C3DA6F6D7593}"/>
                </a:ext>
              </a:extLst>
            </p:cNvPr>
            <p:cNvCxnSpPr>
              <a:cxnSpLocks/>
            </p:cNvCxnSpPr>
            <p:nvPr/>
          </p:nvCxnSpPr>
          <p:spPr>
            <a:xfrm>
              <a:off x="5135270" y="1618118"/>
              <a:ext cx="46248" cy="2497018"/>
            </a:xfrm>
            <a:prstGeom prst="line">
              <a:avLst/>
            </a:prstGeom>
            <a:solidFill>
              <a:schemeClr val="accent1">
                <a:lumMod val="40000"/>
                <a:lumOff val="60000"/>
              </a:schemeClr>
            </a:solidFill>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A4419E6B-A2AF-46B5-A711-89609E0A46F6}"/>
                </a:ext>
              </a:extLst>
            </p:cNvPr>
            <p:cNvSpPr/>
            <p:nvPr/>
          </p:nvSpPr>
          <p:spPr>
            <a:xfrm>
              <a:off x="4861571" y="4092535"/>
              <a:ext cx="639893" cy="629227"/>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B36CFE52-16E2-4EDE-BEB3-076368E4E7EA}"/>
                </a:ext>
              </a:extLst>
            </p:cNvPr>
            <p:cNvCxnSpPr>
              <a:cxnSpLocks/>
            </p:cNvCxnSpPr>
            <p:nvPr/>
          </p:nvCxnSpPr>
          <p:spPr>
            <a:xfrm>
              <a:off x="4776411" y="3796424"/>
              <a:ext cx="3511685" cy="551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3327AF5-8FC8-4747-AD6C-999EFC9E4756}"/>
                </a:ext>
              </a:extLst>
            </p:cNvPr>
            <p:cNvCxnSpPr>
              <a:cxnSpLocks/>
            </p:cNvCxnSpPr>
            <p:nvPr/>
          </p:nvCxnSpPr>
          <p:spPr>
            <a:xfrm>
              <a:off x="4730879" y="4381172"/>
              <a:ext cx="3557217" cy="3632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43D711A-A579-4F16-8AD4-B2C377636361}"/>
                </a:ext>
              </a:extLst>
            </p:cNvPr>
            <p:cNvSpPr txBox="1"/>
            <p:nvPr/>
          </p:nvSpPr>
          <p:spPr>
            <a:xfrm>
              <a:off x="7647707" y="3891567"/>
              <a:ext cx="1787235" cy="461665"/>
            </a:xfrm>
            <a:prstGeom prst="rect">
              <a:avLst/>
            </a:prstGeom>
            <a:noFill/>
          </p:spPr>
          <p:txBody>
            <a:bodyPr wrap="square" rtlCol="0">
              <a:spAutoFit/>
            </a:bodyPr>
            <a:lstStyle/>
            <a:p>
              <a:r>
                <a:rPr lang="en-US" sz="2400" b="1" dirty="0"/>
                <a:t>Height (h)</a:t>
              </a:r>
            </a:p>
          </p:txBody>
        </p:sp>
        <p:cxnSp>
          <p:nvCxnSpPr>
            <p:cNvPr id="23" name="Straight Arrow Connector 22">
              <a:extLst>
                <a:ext uri="{FF2B5EF4-FFF2-40B4-BE49-F238E27FC236}">
                  <a16:creationId xmlns:a16="http://schemas.microsoft.com/office/drawing/2014/main" id="{04BC45A5-9C29-456F-8F31-54FBC0602FE0}"/>
                </a:ext>
              </a:extLst>
            </p:cNvPr>
            <p:cNvCxnSpPr>
              <a:cxnSpLocks/>
            </p:cNvCxnSpPr>
            <p:nvPr/>
          </p:nvCxnSpPr>
          <p:spPr>
            <a:xfrm>
              <a:off x="5258130" y="1632210"/>
              <a:ext cx="1773982" cy="214543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7FA2026-F85F-4D5D-933E-DAA835D90794}"/>
                </a:ext>
              </a:extLst>
            </p:cNvPr>
            <p:cNvSpPr txBox="1"/>
            <p:nvPr/>
          </p:nvSpPr>
          <p:spPr>
            <a:xfrm>
              <a:off x="6268577" y="2367060"/>
              <a:ext cx="1787235" cy="461665"/>
            </a:xfrm>
            <a:prstGeom prst="rect">
              <a:avLst/>
            </a:prstGeom>
            <a:noFill/>
          </p:spPr>
          <p:txBody>
            <a:bodyPr wrap="square" rtlCol="0">
              <a:spAutoFit/>
            </a:bodyPr>
            <a:lstStyle/>
            <a:p>
              <a:r>
                <a:rPr lang="en-US" sz="2400" b="1" dirty="0"/>
                <a:t>Length (L)</a:t>
              </a:r>
            </a:p>
          </p:txBody>
        </p:sp>
        <p:sp>
          <p:nvSpPr>
            <p:cNvPr id="31" name="TextBox 30">
              <a:extLst>
                <a:ext uri="{FF2B5EF4-FFF2-40B4-BE49-F238E27FC236}">
                  <a16:creationId xmlns:a16="http://schemas.microsoft.com/office/drawing/2014/main" id="{13255125-5BBB-4498-B241-782F4CC1E7F4}"/>
                </a:ext>
              </a:extLst>
            </p:cNvPr>
            <p:cNvSpPr txBox="1"/>
            <p:nvPr/>
          </p:nvSpPr>
          <p:spPr>
            <a:xfrm rot="16200000">
              <a:off x="4782693" y="2809941"/>
              <a:ext cx="1313037" cy="369332"/>
            </a:xfrm>
            <a:prstGeom prst="rect">
              <a:avLst/>
            </a:prstGeom>
            <a:noFill/>
          </p:spPr>
          <p:txBody>
            <a:bodyPr wrap="square" rtlCol="0">
              <a:spAutoFit/>
            </a:bodyPr>
            <a:lstStyle/>
            <a:p>
              <a:r>
                <a:rPr lang="en-US" b="1" dirty="0"/>
                <a:t>Length (L)</a:t>
              </a:r>
            </a:p>
          </p:txBody>
        </p:sp>
        <p:cxnSp>
          <p:nvCxnSpPr>
            <p:cNvPr id="32" name="Straight Arrow Connector 31">
              <a:extLst>
                <a:ext uri="{FF2B5EF4-FFF2-40B4-BE49-F238E27FC236}">
                  <a16:creationId xmlns:a16="http://schemas.microsoft.com/office/drawing/2014/main" id="{9B888C78-6136-4938-89DB-D32DB1E93311}"/>
                </a:ext>
              </a:extLst>
            </p:cNvPr>
            <p:cNvCxnSpPr>
              <a:cxnSpLocks/>
            </p:cNvCxnSpPr>
            <p:nvPr/>
          </p:nvCxnSpPr>
          <p:spPr>
            <a:xfrm>
              <a:off x="5238772" y="1632210"/>
              <a:ext cx="38840" cy="274896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89ED9FD-8DD0-4DE2-812E-5D6BE4FFB962}"/>
                </a:ext>
              </a:extLst>
            </p:cNvPr>
            <p:cNvSpPr txBox="1"/>
            <p:nvPr/>
          </p:nvSpPr>
          <p:spPr>
            <a:xfrm>
              <a:off x="5184888" y="2195923"/>
              <a:ext cx="504041" cy="369332"/>
            </a:xfrm>
            <a:prstGeom prst="rect">
              <a:avLst/>
            </a:prstGeom>
            <a:noFill/>
          </p:spPr>
          <p:txBody>
            <a:bodyPr wrap="square" rtlCol="0">
              <a:spAutoFit/>
            </a:bodyPr>
            <a:lstStyle/>
            <a:p>
              <a:r>
                <a:rPr lang="en-US" dirty="0"/>
                <a:t>30</a:t>
              </a:r>
              <a:r>
                <a:rPr lang="en-US" dirty="0">
                  <a:latin typeface="Calibri" panose="020F0502020204030204" pitchFamily="34" charset="0"/>
                  <a:cs typeface="Calibri" panose="020F0502020204030204" pitchFamily="34" charset="0"/>
                </a:rPr>
                <a:t>⁰</a:t>
              </a:r>
              <a:endParaRPr lang="en-US" dirty="0"/>
            </a:p>
          </p:txBody>
        </p:sp>
        <p:sp>
          <p:nvSpPr>
            <p:cNvPr id="44" name="Left Brace 43">
              <a:extLst>
                <a:ext uri="{FF2B5EF4-FFF2-40B4-BE49-F238E27FC236}">
                  <a16:creationId xmlns:a16="http://schemas.microsoft.com/office/drawing/2014/main" id="{D101702F-4223-4146-8410-9DB79D31F401}"/>
                </a:ext>
              </a:extLst>
            </p:cNvPr>
            <p:cNvSpPr/>
            <p:nvPr/>
          </p:nvSpPr>
          <p:spPr>
            <a:xfrm>
              <a:off x="4377582" y="1756229"/>
              <a:ext cx="541981" cy="1990545"/>
            </a:xfrm>
            <a:prstGeom prst="leftBrace">
              <a:avLst>
                <a:gd name="adj1" fmla="val 22763"/>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a:extLst>
                <a:ext uri="{FF2B5EF4-FFF2-40B4-BE49-F238E27FC236}">
                  <a16:creationId xmlns:a16="http://schemas.microsoft.com/office/drawing/2014/main" id="{9CF80C83-6F7A-4AD5-A21C-DAB7883017CA}"/>
                </a:ext>
              </a:extLst>
            </p:cNvPr>
            <p:cNvSpPr txBox="1"/>
            <p:nvPr/>
          </p:nvSpPr>
          <p:spPr>
            <a:xfrm>
              <a:off x="1074530" y="2512381"/>
              <a:ext cx="3114368" cy="461665"/>
            </a:xfrm>
            <a:prstGeom prst="rect">
              <a:avLst/>
            </a:prstGeom>
            <a:noFill/>
          </p:spPr>
          <p:txBody>
            <a:bodyPr wrap="square" rtlCol="0">
              <a:spAutoFit/>
            </a:bodyPr>
            <a:lstStyle/>
            <a:p>
              <a:r>
                <a:rPr lang="en-US" sz="2400" dirty="0"/>
                <a:t>Y  =  Length   x   cos (30)</a:t>
              </a:r>
            </a:p>
          </p:txBody>
        </p:sp>
        <p:cxnSp>
          <p:nvCxnSpPr>
            <p:cNvPr id="49" name="Straight Arrow Connector 48">
              <a:extLst>
                <a:ext uri="{FF2B5EF4-FFF2-40B4-BE49-F238E27FC236}">
                  <a16:creationId xmlns:a16="http://schemas.microsoft.com/office/drawing/2014/main" id="{EB2E6446-02D3-4007-944B-091DDD2C8EBA}"/>
                </a:ext>
              </a:extLst>
            </p:cNvPr>
            <p:cNvCxnSpPr>
              <a:cxnSpLocks/>
            </p:cNvCxnSpPr>
            <p:nvPr/>
          </p:nvCxnSpPr>
          <p:spPr>
            <a:xfrm>
              <a:off x="7553064" y="3796424"/>
              <a:ext cx="0" cy="621069"/>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665ACFF3-8A2D-45B4-BADB-C926CD5467AA}"/>
              </a:ext>
            </a:extLst>
          </p:cNvPr>
          <p:cNvSpPr txBox="1"/>
          <p:nvPr/>
        </p:nvSpPr>
        <p:spPr>
          <a:xfrm>
            <a:off x="776464" y="5278268"/>
            <a:ext cx="6816431" cy="523220"/>
          </a:xfrm>
          <a:prstGeom prst="rect">
            <a:avLst/>
          </a:prstGeom>
          <a:noFill/>
        </p:spPr>
        <p:txBody>
          <a:bodyPr wrap="square" rtlCol="0">
            <a:spAutoFit/>
          </a:bodyPr>
          <a:lstStyle/>
          <a:p>
            <a:r>
              <a:rPr lang="en-US" sz="2800" dirty="0"/>
              <a:t>Height   =   Length   -   ( (Length   x   cos (30) )     </a:t>
            </a:r>
          </a:p>
        </p:txBody>
      </p:sp>
      <p:sp>
        <p:nvSpPr>
          <p:cNvPr id="52" name="TextBox 51">
            <a:extLst>
              <a:ext uri="{FF2B5EF4-FFF2-40B4-BE49-F238E27FC236}">
                <a16:creationId xmlns:a16="http://schemas.microsoft.com/office/drawing/2014/main" id="{451F61DA-6A3C-4A85-8DC4-C5EC006A3415}"/>
              </a:ext>
            </a:extLst>
          </p:cNvPr>
          <p:cNvSpPr txBox="1"/>
          <p:nvPr/>
        </p:nvSpPr>
        <p:spPr>
          <a:xfrm>
            <a:off x="8055812" y="5111274"/>
            <a:ext cx="3243771" cy="923330"/>
          </a:xfrm>
          <a:prstGeom prst="rect">
            <a:avLst/>
          </a:prstGeom>
          <a:noFill/>
        </p:spPr>
        <p:txBody>
          <a:bodyPr wrap="square" rtlCol="0">
            <a:spAutoFit/>
          </a:bodyPr>
          <a:lstStyle/>
          <a:p>
            <a:r>
              <a:rPr lang="en-US" b="1" dirty="0"/>
              <a:t>Check:  </a:t>
            </a:r>
            <a:r>
              <a:rPr lang="en-US" dirty="0"/>
              <a:t>As angle becomes 0</a:t>
            </a:r>
            <a:r>
              <a:rPr lang="en-US" dirty="0">
                <a:latin typeface="Calibri" panose="020F0502020204030204" pitchFamily="34" charset="0"/>
                <a:cs typeface="Calibri" panose="020F0502020204030204" pitchFamily="34" charset="0"/>
              </a:rPr>
              <a:t> ⁰,</a:t>
            </a:r>
          </a:p>
          <a:p>
            <a:r>
              <a:rPr lang="en-US" dirty="0"/>
              <a:t>Cos (0) = 1, and thus we get Height = Length - Length = 0</a:t>
            </a:r>
          </a:p>
        </p:txBody>
      </p:sp>
    </p:spTree>
    <p:extLst>
      <p:ext uri="{BB962C8B-B14F-4D97-AF65-F5344CB8AC3E}">
        <p14:creationId xmlns:p14="http://schemas.microsoft.com/office/powerpoint/2010/main" val="168080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AAEADB-98C3-4543-95CA-A1153ABBD41C}"/>
              </a:ext>
            </a:extLst>
          </p:cNvPr>
          <p:cNvSpPr>
            <a:spLocks noGrp="1"/>
          </p:cNvSpPr>
          <p:nvPr>
            <p:ph type="sldNum" sz="quarter" idx="12"/>
          </p:nvPr>
        </p:nvSpPr>
        <p:spPr/>
        <p:txBody>
          <a:bodyPr/>
          <a:lstStyle/>
          <a:p>
            <a:fld id="{DF915582-7501-4466-AA90-C6E164EC1B16}" type="slidenum">
              <a:rPr lang="en-US" smtClean="0"/>
              <a:t>8</a:t>
            </a:fld>
            <a:endParaRPr lang="en-US"/>
          </a:p>
        </p:txBody>
      </p:sp>
      <p:sp>
        <p:nvSpPr>
          <p:cNvPr id="19" name="TextBox 18">
            <a:extLst>
              <a:ext uri="{FF2B5EF4-FFF2-40B4-BE49-F238E27FC236}">
                <a16:creationId xmlns:a16="http://schemas.microsoft.com/office/drawing/2014/main" id="{3A77C8C1-3C90-42FA-BBD6-A7D3B7EFD8BD}"/>
              </a:ext>
            </a:extLst>
          </p:cNvPr>
          <p:cNvSpPr txBox="1"/>
          <p:nvPr/>
        </p:nvSpPr>
        <p:spPr>
          <a:xfrm>
            <a:off x="2223656" y="207814"/>
            <a:ext cx="7751617" cy="1077218"/>
          </a:xfrm>
          <a:prstGeom prst="rect">
            <a:avLst/>
          </a:prstGeom>
          <a:noFill/>
        </p:spPr>
        <p:txBody>
          <a:bodyPr wrap="square" rtlCol="0">
            <a:spAutoFit/>
          </a:bodyPr>
          <a:lstStyle/>
          <a:p>
            <a:pPr algn="ctr"/>
            <a:r>
              <a:rPr lang="en-US" sz="3200" dirty="0">
                <a:solidFill>
                  <a:srgbClr val="FF0000"/>
                </a:solidFill>
              </a:rPr>
              <a:t>Components of Gravitational Acceleration acting on the Pendulum Bob</a:t>
            </a:r>
          </a:p>
        </p:txBody>
      </p:sp>
      <p:sp>
        <p:nvSpPr>
          <p:cNvPr id="46" name="TextBox 45">
            <a:extLst>
              <a:ext uri="{FF2B5EF4-FFF2-40B4-BE49-F238E27FC236}">
                <a16:creationId xmlns:a16="http://schemas.microsoft.com/office/drawing/2014/main" id="{34245C35-CCA4-4DFC-A13D-9E22713732B5}"/>
              </a:ext>
            </a:extLst>
          </p:cNvPr>
          <p:cNvSpPr txBox="1"/>
          <p:nvPr/>
        </p:nvSpPr>
        <p:spPr>
          <a:xfrm>
            <a:off x="9278256" y="1430914"/>
            <a:ext cx="1963918" cy="1015663"/>
          </a:xfrm>
          <a:prstGeom prst="rect">
            <a:avLst/>
          </a:prstGeom>
          <a:noFill/>
        </p:spPr>
        <p:txBody>
          <a:bodyPr wrap="square" rtlCol="0">
            <a:spAutoFit/>
          </a:bodyPr>
          <a:lstStyle/>
          <a:p>
            <a:r>
              <a:rPr lang="en-US" sz="2000" dirty="0"/>
              <a:t>                     </a:t>
            </a:r>
            <a:r>
              <a:rPr lang="en-US" sz="2000" dirty="0" err="1"/>
              <a:t>Opp</a:t>
            </a:r>
            <a:endParaRPr lang="en-US" sz="2000" dirty="0"/>
          </a:p>
          <a:p>
            <a:r>
              <a:rPr lang="en-US" sz="2000" dirty="0"/>
              <a:t>Sin (</a:t>
            </a:r>
            <a:r>
              <a:rPr lang="el-GR" sz="2000" b="1" dirty="0"/>
              <a:t>ϴ</a:t>
            </a:r>
            <a:r>
              <a:rPr lang="en-US" sz="2000" dirty="0"/>
              <a:t> )  =   -------</a:t>
            </a:r>
          </a:p>
          <a:p>
            <a:r>
              <a:rPr lang="en-US" sz="2000" dirty="0"/>
              <a:t>                     </a:t>
            </a:r>
            <a:r>
              <a:rPr lang="en-US" sz="2000" dirty="0" err="1"/>
              <a:t>Hyp</a:t>
            </a:r>
            <a:endParaRPr lang="en-US" sz="2000" dirty="0"/>
          </a:p>
        </p:txBody>
      </p:sp>
      <p:sp>
        <p:nvSpPr>
          <p:cNvPr id="47" name="TextBox 46">
            <a:extLst>
              <a:ext uri="{FF2B5EF4-FFF2-40B4-BE49-F238E27FC236}">
                <a16:creationId xmlns:a16="http://schemas.microsoft.com/office/drawing/2014/main" id="{98035BA5-67F2-4437-A13D-3B69A0BDB1E2}"/>
              </a:ext>
            </a:extLst>
          </p:cNvPr>
          <p:cNvSpPr txBox="1"/>
          <p:nvPr/>
        </p:nvSpPr>
        <p:spPr>
          <a:xfrm>
            <a:off x="9278256" y="2596473"/>
            <a:ext cx="1963918" cy="1015663"/>
          </a:xfrm>
          <a:prstGeom prst="rect">
            <a:avLst/>
          </a:prstGeom>
          <a:noFill/>
        </p:spPr>
        <p:txBody>
          <a:bodyPr wrap="square" rtlCol="0">
            <a:spAutoFit/>
          </a:bodyPr>
          <a:lstStyle/>
          <a:p>
            <a:r>
              <a:rPr lang="en-US" sz="2000" dirty="0"/>
              <a:t>                      Adj</a:t>
            </a:r>
          </a:p>
          <a:p>
            <a:r>
              <a:rPr lang="en-US" sz="2000" dirty="0"/>
              <a:t>Cos (</a:t>
            </a:r>
            <a:r>
              <a:rPr lang="el-GR" sz="2000" b="1" dirty="0"/>
              <a:t>ϴ</a:t>
            </a:r>
            <a:r>
              <a:rPr lang="en-US" sz="2000" dirty="0"/>
              <a:t> )  =   -------</a:t>
            </a:r>
          </a:p>
          <a:p>
            <a:r>
              <a:rPr lang="en-US" sz="2000" dirty="0"/>
              <a:t>                      </a:t>
            </a:r>
            <a:r>
              <a:rPr lang="en-US" sz="2000" dirty="0" err="1"/>
              <a:t>Hyp</a:t>
            </a:r>
            <a:endParaRPr lang="en-US" sz="2000" dirty="0"/>
          </a:p>
        </p:txBody>
      </p:sp>
      <p:sp>
        <p:nvSpPr>
          <p:cNvPr id="48" name="TextBox 47">
            <a:extLst>
              <a:ext uri="{FF2B5EF4-FFF2-40B4-BE49-F238E27FC236}">
                <a16:creationId xmlns:a16="http://schemas.microsoft.com/office/drawing/2014/main" id="{1C18DFFD-E0C6-4660-AA0C-13DE26D0DF15}"/>
              </a:ext>
            </a:extLst>
          </p:cNvPr>
          <p:cNvSpPr txBox="1"/>
          <p:nvPr/>
        </p:nvSpPr>
        <p:spPr>
          <a:xfrm>
            <a:off x="9138172" y="1052945"/>
            <a:ext cx="1963918" cy="461665"/>
          </a:xfrm>
          <a:prstGeom prst="rect">
            <a:avLst/>
          </a:prstGeom>
          <a:noFill/>
        </p:spPr>
        <p:txBody>
          <a:bodyPr wrap="square" rtlCol="0">
            <a:spAutoFit/>
          </a:bodyPr>
          <a:lstStyle/>
          <a:p>
            <a:r>
              <a:rPr lang="en-US" sz="2400" dirty="0"/>
              <a:t>Recall:</a:t>
            </a:r>
          </a:p>
        </p:txBody>
      </p:sp>
      <p:cxnSp>
        <p:nvCxnSpPr>
          <p:cNvPr id="4" name="Straight Connector 3">
            <a:extLst>
              <a:ext uri="{FF2B5EF4-FFF2-40B4-BE49-F238E27FC236}">
                <a16:creationId xmlns:a16="http://schemas.microsoft.com/office/drawing/2014/main" id="{B8F4CB0E-8858-4684-BF98-FE78DB39863B}"/>
              </a:ext>
            </a:extLst>
          </p:cNvPr>
          <p:cNvCxnSpPr/>
          <p:nvPr/>
        </p:nvCxnSpPr>
        <p:spPr>
          <a:xfrm>
            <a:off x="769258" y="1634836"/>
            <a:ext cx="26323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8E8C1F5-FCDC-47F3-B7D5-0FBEEF2C0CB9}"/>
              </a:ext>
            </a:extLst>
          </p:cNvPr>
          <p:cNvCxnSpPr>
            <a:cxnSpLocks/>
          </p:cNvCxnSpPr>
          <p:nvPr/>
        </p:nvCxnSpPr>
        <p:spPr>
          <a:xfrm>
            <a:off x="2001420" y="1607914"/>
            <a:ext cx="1819162" cy="22121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9B3BD970-A94F-4AA9-A476-A739A4D4A2A5}"/>
              </a:ext>
            </a:extLst>
          </p:cNvPr>
          <p:cNvSpPr/>
          <p:nvPr/>
        </p:nvSpPr>
        <p:spPr>
          <a:xfrm>
            <a:off x="3500636" y="3515692"/>
            <a:ext cx="639893" cy="5904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47380257-FB22-4B25-AC57-C3DA6F6D7593}"/>
              </a:ext>
            </a:extLst>
          </p:cNvPr>
          <p:cNvCxnSpPr>
            <a:cxnSpLocks/>
          </p:cNvCxnSpPr>
          <p:nvPr/>
        </p:nvCxnSpPr>
        <p:spPr>
          <a:xfrm>
            <a:off x="2008828" y="1607914"/>
            <a:ext cx="0" cy="2507222"/>
          </a:xfrm>
          <a:prstGeom prst="line">
            <a:avLst/>
          </a:prstGeom>
          <a:solidFill>
            <a:schemeClr val="accent1">
              <a:lumMod val="40000"/>
              <a:lumOff val="60000"/>
            </a:schemeClr>
          </a:solidFill>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A4419E6B-A2AF-46B5-A711-89609E0A46F6}"/>
              </a:ext>
            </a:extLst>
          </p:cNvPr>
          <p:cNvSpPr/>
          <p:nvPr/>
        </p:nvSpPr>
        <p:spPr>
          <a:xfrm>
            <a:off x="1688881" y="4092535"/>
            <a:ext cx="639893" cy="629227"/>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89ED9FD-8DD0-4DE2-812E-5D6BE4FFB962}"/>
              </a:ext>
            </a:extLst>
          </p:cNvPr>
          <p:cNvSpPr txBox="1"/>
          <p:nvPr/>
        </p:nvSpPr>
        <p:spPr>
          <a:xfrm>
            <a:off x="1984489" y="1918833"/>
            <a:ext cx="344286" cy="369332"/>
          </a:xfrm>
          <a:prstGeom prst="rect">
            <a:avLst/>
          </a:prstGeom>
          <a:noFill/>
        </p:spPr>
        <p:txBody>
          <a:bodyPr wrap="square" rtlCol="0">
            <a:spAutoFit/>
          </a:bodyPr>
          <a:lstStyle/>
          <a:p>
            <a:r>
              <a:rPr lang="el-GR" b="1" dirty="0">
                <a:solidFill>
                  <a:srgbClr val="00B050"/>
                </a:solidFill>
              </a:rPr>
              <a:t>ϴ</a:t>
            </a:r>
            <a:endParaRPr lang="en-US" dirty="0"/>
          </a:p>
        </p:txBody>
      </p:sp>
      <p:cxnSp>
        <p:nvCxnSpPr>
          <p:cNvPr id="5" name="Straight Arrow Connector 4">
            <a:extLst>
              <a:ext uri="{FF2B5EF4-FFF2-40B4-BE49-F238E27FC236}">
                <a16:creationId xmlns:a16="http://schemas.microsoft.com/office/drawing/2014/main" id="{FB5CEDC8-54E1-47CB-9EDF-02E0D638ECBB}"/>
              </a:ext>
            </a:extLst>
          </p:cNvPr>
          <p:cNvCxnSpPr/>
          <p:nvPr/>
        </p:nvCxnSpPr>
        <p:spPr>
          <a:xfrm>
            <a:off x="3820582" y="3820086"/>
            <a:ext cx="0" cy="1361514"/>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F8B74B8-0F71-43AB-92A9-94EC5E9FD0EA}"/>
              </a:ext>
            </a:extLst>
          </p:cNvPr>
          <p:cNvCxnSpPr>
            <a:cxnSpLocks/>
          </p:cNvCxnSpPr>
          <p:nvPr/>
        </p:nvCxnSpPr>
        <p:spPr>
          <a:xfrm flipH="1">
            <a:off x="3841723" y="4537773"/>
            <a:ext cx="672930" cy="574508"/>
          </a:xfrm>
          <a:prstGeom prst="straightConnector1">
            <a:avLst/>
          </a:prstGeom>
          <a:ln w="38100">
            <a:solidFill>
              <a:srgbClr val="7030A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EAF025D-F26A-4C62-AB19-75C467208165}"/>
              </a:ext>
            </a:extLst>
          </p:cNvPr>
          <p:cNvCxnSpPr>
            <a:cxnSpLocks/>
          </p:cNvCxnSpPr>
          <p:nvPr/>
        </p:nvCxnSpPr>
        <p:spPr>
          <a:xfrm>
            <a:off x="3820582" y="3820086"/>
            <a:ext cx="728328" cy="737400"/>
          </a:xfrm>
          <a:prstGeom prst="straightConnector1">
            <a:avLst/>
          </a:prstGeom>
          <a:ln w="38100">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A32DB7-CF56-4061-86E3-CFDDB9B9B581}"/>
              </a:ext>
            </a:extLst>
          </p:cNvPr>
          <p:cNvCxnSpPr>
            <a:cxnSpLocks/>
          </p:cNvCxnSpPr>
          <p:nvPr/>
        </p:nvCxnSpPr>
        <p:spPr>
          <a:xfrm>
            <a:off x="3161509" y="4444200"/>
            <a:ext cx="672930" cy="7374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10F6F2-441E-436B-BC66-5FE075939639}"/>
              </a:ext>
            </a:extLst>
          </p:cNvPr>
          <p:cNvCxnSpPr>
            <a:cxnSpLocks/>
          </p:cNvCxnSpPr>
          <p:nvPr/>
        </p:nvCxnSpPr>
        <p:spPr>
          <a:xfrm flipH="1">
            <a:off x="3820582" y="4557486"/>
            <a:ext cx="728328" cy="62411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8C66DDC-31E1-4691-8F19-6D09B42A7AB3}"/>
              </a:ext>
            </a:extLst>
          </p:cNvPr>
          <p:cNvSpPr txBox="1"/>
          <p:nvPr/>
        </p:nvSpPr>
        <p:spPr>
          <a:xfrm>
            <a:off x="2821302" y="5327754"/>
            <a:ext cx="2514600" cy="400110"/>
          </a:xfrm>
          <a:prstGeom prst="rect">
            <a:avLst/>
          </a:prstGeom>
          <a:noFill/>
        </p:spPr>
        <p:txBody>
          <a:bodyPr wrap="square" rtlCol="0">
            <a:spAutoFit/>
          </a:bodyPr>
          <a:lstStyle/>
          <a:p>
            <a:r>
              <a:rPr lang="en-US" sz="2000" dirty="0"/>
              <a:t>Force = Weight = mg</a:t>
            </a:r>
          </a:p>
        </p:txBody>
      </p:sp>
      <p:sp>
        <p:nvSpPr>
          <p:cNvPr id="41" name="TextBox 40">
            <a:extLst>
              <a:ext uri="{FF2B5EF4-FFF2-40B4-BE49-F238E27FC236}">
                <a16:creationId xmlns:a16="http://schemas.microsoft.com/office/drawing/2014/main" id="{0EFAA82B-D667-4ECE-9933-D4FE43116CCF}"/>
              </a:ext>
            </a:extLst>
          </p:cNvPr>
          <p:cNvSpPr txBox="1"/>
          <p:nvPr/>
        </p:nvSpPr>
        <p:spPr>
          <a:xfrm>
            <a:off x="1462811" y="3750395"/>
            <a:ext cx="2514600" cy="400110"/>
          </a:xfrm>
          <a:prstGeom prst="rect">
            <a:avLst/>
          </a:prstGeom>
          <a:noFill/>
        </p:spPr>
        <p:txBody>
          <a:bodyPr wrap="square" rtlCol="0">
            <a:spAutoFit/>
          </a:bodyPr>
          <a:lstStyle/>
          <a:p>
            <a:r>
              <a:rPr lang="en-US" sz="2000" dirty="0">
                <a:solidFill>
                  <a:srgbClr val="7030A0"/>
                </a:solidFill>
              </a:rPr>
              <a:t>Force = mg sin (</a:t>
            </a:r>
            <a:r>
              <a:rPr lang="el-GR" sz="2000" b="1" dirty="0">
                <a:solidFill>
                  <a:srgbClr val="7030A0"/>
                </a:solidFill>
              </a:rPr>
              <a:t>ϴ</a:t>
            </a:r>
            <a:r>
              <a:rPr lang="en-US" sz="2000" dirty="0">
                <a:solidFill>
                  <a:srgbClr val="7030A0"/>
                </a:solidFill>
              </a:rPr>
              <a:t>) </a:t>
            </a:r>
          </a:p>
        </p:txBody>
      </p:sp>
      <p:sp>
        <p:nvSpPr>
          <p:cNvPr id="43" name="TextBox 42">
            <a:extLst>
              <a:ext uri="{FF2B5EF4-FFF2-40B4-BE49-F238E27FC236}">
                <a16:creationId xmlns:a16="http://schemas.microsoft.com/office/drawing/2014/main" id="{5CED570C-FA8C-413E-AE22-DD5C16A6E454}"/>
              </a:ext>
            </a:extLst>
          </p:cNvPr>
          <p:cNvSpPr txBox="1"/>
          <p:nvPr/>
        </p:nvSpPr>
        <p:spPr>
          <a:xfrm>
            <a:off x="4184746" y="3858714"/>
            <a:ext cx="2514600" cy="400110"/>
          </a:xfrm>
          <a:prstGeom prst="rect">
            <a:avLst/>
          </a:prstGeom>
          <a:noFill/>
          <a:ln>
            <a:noFill/>
          </a:ln>
        </p:spPr>
        <p:txBody>
          <a:bodyPr wrap="square" rtlCol="0">
            <a:spAutoFit/>
          </a:bodyPr>
          <a:lstStyle/>
          <a:p>
            <a:r>
              <a:rPr lang="en-US" sz="2000" dirty="0">
                <a:solidFill>
                  <a:srgbClr val="00B050"/>
                </a:solidFill>
              </a:rPr>
              <a:t>Force = mg cos (</a:t>
            </a:r>
            <a:r>
              <a:rPr lang="el-GR" sz="2000" b="1" dirty="0">
                <a:solidFill>
                  <a:srgbClr val="00B050"/>
                </a:solidFill>
              </a:rPr>
              <a:t>ϴ</a:t>
            </a:r>
            <a:r>
              <a:rPr lang="en-US" sz="2000" dirty="0">
                <a:solidFill>
                  <a:srgbClr val="00B050"/>
                </a:solidFill>
              </a:rPr>
              <a:t>) </a:t>
            </a:r>
          </a:p>
        </p:txBody>
      </p:sp>
      <p:sp>
        <p:nvSpPr>
          <p:cNvPr id="28" name="TextBox 27">
            <a:extLst>
              <a:ext uri="{FF2B5EF4-FFF2-40B4-BE49-F238E27FC236}">
                <a16:creationId xmlns:a16="http://schemas.microsoft.com/office/drawing/2014/main" id="{E48B6062-4C8B-4B55-AC6F-E284C1D2C970}"/>
              </a:ext>
            </a:extLst>
          </p:cNvPr>
          <p:cNvSpPr txBox="1"/>
          <p:nvPr/>
        </p:nvSpPr>
        <p:spPr>
          <a:xfrm>
            <a:off x="4078602" y="1826591"/>
            <a:ext cx="4384170" cy="1477328"/>
          </a:xfrm>
          <a:prstGeom prst="rect">
            <a:avLst/>
          </a:prstGeom>
          <a:noFill/>
        </p:spPr>
        <p:txBody>
          <a:bodyPr wrap="square" rtlCol="0">
            <a:spAutoFit/>
          </a:bodyPr>
          <a:lstStyle/>
          <a:p>
            <a:r>
              <a:rPr lang="en-US" dirty="0"/>
              <a:t>The </a:t>
            </a:r>
            <a:r>
              <a:rPr lang="en-US" dirty="0">
                <a:solidFill>
                  <a:srgbClr val="7030A0"/>
                </a:solidFill>
              </a:rPr>
              <a:t>Purple Force</a:t>
            </a:r>
            <a:r>
              <a:rPr lang="en-US" dirty="0"/>
              <a:t>, which is acting perpendicular to the pendulum string, is what accelerates the bob.  This force is always changing because the angle is always changing.</a:t>
            </a:r>
          </a:p>
        </p:txBody>
      </p:sp>
      <p:sp>
        <p:nvSpPr>
          <p:cNvPr id="33" name="TextBox 32">
            <a:extLst>
              <a:ext uri="{FF2B5EF4-FFF2-40B4-BE49-F238E27FC236}">
                <a16:creationId xmlns:a16="http://schemas.microsoft.com/office/drawing/2014/main" id="{2E51EA37-B597-48EB-A91F-5F178726733C}"/>
              </a:ext>
            </a:extLst>
          </p:cNvPr>
          <p:cNvSpPr txBox="1"/>
          <p:nvPr/>
        </p:nvSpPr>
        <p:spPr>
          <a:xfrm>
            <a:off x="5655848" y="4557486"/>
            <a:ext cx="5697937" cy="1754326"/>
          </a:xfrm>
          <a:prstGeom prst="rect">
            <a:avLst/>
          </a:prstGeom>
          <a:noFill/>
        </p:spPr>
        <p:txBody>
          <a:bodyPr wrap="square" rtlCol="0">
            <a:spAutoFit/>
          </a:bodyPr>
          <a:lstStyle/>
          <a:p>
            <a:r>
              <a:rPr lang="en-US" b="1" dirty="0"/>
              <a:t>Check:  </a:t>
            </a:r>
            <a:r>
              <a:rPr lang="en-US" dirty="0"/>
              <a:t>When the angle becomes 0</a:t>
            </a:r>
            <a:r>
              <a:rPr lang="en-US" dirty="0">
                <a:latin typeface="Calibri" panose="020F0502020204030204" pitchFamily="34" charset="0"/>
                <a:cs typeface="Calibri" panose="020F0502020204030204" pitchFamily="34" charset="0"/>
              </a:rPr>
              <a:t>⁰</a:t>
            </a:r>
            <a:r>
              <a:rPr lang="en-US" dirty="0"/>
              <a:t> , Sin (0</a:t>
            </a:r>
            <a:r>
              <a:rPr lang="en-US" dirty="0">
                <a:latin typeface="Calibri" panose="020F0502020204030204" pitchFamily="34" charset="0"/>
                <a:cs typeface="Calibri" panose="020F0502020204030204" pitchFamily="34" charset="0"/>
              </a:rPr>
              <a:t>⁰</a:t>
            </a:r>
            <a:r>
              <a:rPr lang="en-US" dirty="0"/>
              <a:t>) becomes zero, and the force becomes zero.  As such, there is no acceleration acting on the bob at the bottom of the swing.  However, the bob does have velocity and as it begins to swing upwards, gravity begins to decelerate it.  Eventually the velocity will become zero and the bob will fall back…</a:t>
            </a:r>
          </a:p>
        </p:txBody>
      </p:sp>
      <p:sp>
        <p:nvSpPr>
          <p:cNvPr id="24" name="TextBox 23">
            <a:extLst>
              <a:ext uri="{FF2B5EF4-FFF2-40B4-BE49-F238E27FC236}">
                <a16:creationId xmlns:a16="http://schemas.microsoft.com/office/drawing/2014/main" id="{5664020F-1548-4B6F-AF74-2817FBD1CE4B}"/>
              </a:ext>
            </a:extLst>
          </p:cNvPr>
          <p:cNvSpPr txBox="1"/>
          <p:nvPr/>
        </p:nvSpPr>
        <p:spPr>
          <a:xfrm>
            <a:off x="3799441" y="4010867"/>
            <a:ext cx="344286" cy="369332"/>
          </a:xfrm>
          <a:prstGeom prst="rect">
            <a:avLst/>
          </a:prstGeom>
          <a:noFill/>
        </p:spPr>
        <p:txBody>
          <a:bodyPr wrap="square" rtlCol="0">
            <a:spAutoFit/>
          </a:bodyPr>
          <a:lstStyle/>
          <a:p>
            <a:r>
              <a:rPr lang="el-GR" b="1" dirty="0">
                <a:solidFill>
                  <a:srgbClr val="00B050"/>
                </a:solidFill>
              </a:rPr>
              <a:t>ϴ</a:t>
            </a:r>
            <a:endParaRPr lang="en-US" dirty="0"/>
          </a:p>
        </p:txBody>
      </p:sp>
    </p:spTree>
    <p:extLst>
      <p:ext uri="{BB962C8B-B14F-4D97-AF65-F5344CB8AC3E}">
        <p14:creationId xmlns:p14="http://schemas.microsoft.com/office/powerpoint/2010/main" val="405627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66667E-6 -3.7037E-7 L -0.05899 -0.10162 " pathEditMode="relative" rAng="0" ptsTypes="AA">
                                      <p:cBhvr>
                                        <p:cTn id="6" dur="2000" fill="hold"/>
                                        <p:tgtEl>
                                          <p:spTgt spid="26"/>
                                        </p:tgtEl>
                                        <p:attrNameLst>
                                          <p:attrName>ppt_x</p:attrName>
                                          <p:attrName>ppt_y</p:attrName>
                                        </p:attrNameLst>
                                      </p:cBhvr>
                                      <p:rCtr x="-3060" y="-5000"/>
                                    </p:animMotion>
                                  </p:childTnLst>
                                </p:cTn>
                              </p:par>
                              <p:par>
                                <p:cTn id="7" presetID="10"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500"/>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AAEADB-98C3-4543-95CA-A1153ABBD41C}"/>
              </a:ext>
            </a:extLst>
          </p:cNvPr>
          <p:cNvSpPr>
            <a:spLocks noGrp="1"/>
          </p:cNvSpPr>
          <p:nvPr>
            <p:ph type="sldNum" sz="quarter" idx="12"/>
          </p:nvPr>
        </p:nvSpPr>
        <p:spPr>
          <a:xfrm>
            <a:off x="8610600" y="6356350"/>
            <a:ext cx="2743200" cy="365125"/>
          </a:xfrm>
        </p:spPr>
        <p:txBody>
          <a:bodyPr/>
          <a:lstStyle/>
          <a:p>
            <a:fld id="{DF915582-7501-4466-AA90-C6E164EC1B16}" type="slidenum">
              <a:rPr lang="en-US" smtClean="0"/>
              <a:t>9</a:t>
            </a:fld>
            <a:endParaRPr lang="en-US"/>
          </a:p>
        </p:txBody>
      </p:sp>
      <p:sp>
        <p:nvSpPr>
          <p:cNvPr id="19" name="TextBox 18">
            <a:extLst>
              <a:ext uri="{FF2B5EF4-FFF2-40B4-BE49-F238E27FC236}">
                <a16:creationId xmlns:a16="http://schemas.microsoft.com/office/drawing/2014/main" id="{3A77C8C1-3C90-42FA-BBD6-A7D3B7EFD8BD}"/>
              </a:ext>
            </a:extLst>
          </p:cNvPr>
          <p:cNvSpPr txBox="1"/>
          <p:nvPr/>
        </p:nvSpPr>
        <p:spPr>
          <a:xfrm>
            <a:off x="2223656" y="207814"/>
            <a:ext cx="7751617" cy="1077218"/>
          </a:xfrm>
          <a:prstGeom prst="rect">
            <a:avLst/>
          </a:prstGeom>
          <a:noFill/>
        </p:spPr>
        <p:txBody>
          <a:bodyPr wrap="square" rtlCol="0">
            <a:spAutoFit/>
          </a:bodyPr>
          <a:lstStyle/>
          <a:p>
            <a:pPr algn="ctr"/>
            <a:r>
              <a:rPr lang="en-US" sz="3200" dirty="0">
                <a:solidFill>
                  <a:srgbClr val="FF0000"/>
                </a:solidFill>
              </a:rPr>
              <a:t>Components of Gravitational Acceleration acting on the Pendulum Bob</a:t>
            </a:r>
          </a:p>
        </p:txBody>
      </p:sp>
      <p:grpSp>
        <p:nvGrpSpPr>
          <p:cNvPr id="14" name="Group 13">
            <a:extLst>
              <a:ext uri="{FF2B5EF4-FFF2-40B4-BE49-F238E27FC236}">
                <a16:creationId xmlns:a16="http://schemas.microsoft.com/office/drawing/2014/main" id="{879EDC47-1C0B-4CDE-96EF-CAD31475692D}"/>
              </a:ext>
            </a:extLst>
          </p:cNvPr>
          <p:cNvGrpSpPr/>
          <p:nvPr/>
        </p:nvGrpSpPr>
        <p:grpSpPr>
          <a:xfrm>
            <a:off x="4070261" y="1638267"/>
            <a:ext cx="4215608" cy="3113848"/>
            <a:chOff x="4070261" y="1638267"/>
            <a:chExt cx="4215608" cy="3113848"/>
          </a:xfrm>
        </p:grpSpPr>
        <p:cxnSp>
          <p:nvCxnSpPr>
            <p:cNvPr id="4" name="Straight Connector 3">
              <a:extLst>
                <a:ext uri="{FF2B5EF4-FFF2-40B4-BE49-F238E27FC236}">
                  <a16:creationId xmlns:a16="http://schemas.microsoft.com/office/drawing/2014/main" id="{B8F4CB0E-8858-4684-BF98-FE78DB39863B}"/>
                </a:ext>
              </a:extLst>
            </p:cNvPr>
            <p:cNvCxnSpPr/>
            <p:nvPr/>
          </p:nvCxnSpPr>
          <p:spPr>
            <a:xfrm>
              <a:off x="4940133" y="1665189"/>
              <a:ext cx="263236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8E8C1F5-FCDC-47F3-B7D5-0FBEEF2C0CB9}"/>
                </a:ext>
              </a:extLst>
            </p:cNvPr>
            <p:cNvCxnSpPr>
              <a:cxnSpLocks/>
            </p:cNvCxnSpPr>
            <p:nvPr/>
          </p:nvCxnSpPr>
          <p:spPr>
            <a:xfrm>
              <a:off x="6172295" y="1638267"/>
              <a:ext cx="1819162" cy="22030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9B3BD970-A94F-4AA9-A476-A739A4D4A2A5}"/>
                </a:ext>
              </a:extLst>
            </p:cNvPr>
            <p:cNvSpPr/>
            <p:nvPr/>
          </p:nvSpPr>
          <p:spPr>
            <a:xfrm>
              <a:off x="7645976" y="3528227"/>
              <a:ext cx="639893" cy="5904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47380257-FB22-4B25-AC57-C3DA6F6D7593}"/>
                </a:ext>
              </a:extLst>
            </p:cNvPr>
            <p:cNvCxnSpPr>
              <a:cxnSpLocks/>
            </p:cNvCxnSpPr>
            <p:nvPr/>
          </p:nvCxnSpPr>
          <p:spPr>
            <a:xfrm>
              <a:off x="6179703" y="1638267"/>
              <a:ext cx="0" cy="2507222"/>
            </a:xfrm>
            <a:prstGeom prst="line">
              <a:avLst/>
            </a:prstGeom>
            <a:solidFill>
              <a:schemeClr val="accent1">
                <a:lumMod val="40000"/>
                <a:lumOff val="60000"/>
              </a:schemeClr>
            </a:solidFill>
            <a:ln w="127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A4419E6B-A2AF-46B5-A711-89609E0A46F6}"/>
                </a:ext>
              </a:extLst>
            </p:cNvPr>
            <p:cNvSpPr/>
            <p:nvPr/>
          </p:nvSpPr>
          <p:spPr>
            <a:xfrm>
              <a:off x="5859756" y="4122888"/>
              <a:ext cx="639893" cy="629227"/>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0C731911-E82B-430E-AA83-404CC54EDCF0}"/>
                </a:ext>
              </a:extLst>
            </p:cNvPr>
            <p:cNvSpPr/>
            <p:nvPr/>
          </p:nvSpPr>
          <p:spPr>
            <a:xfrm>
              <a:off x="4070261" y="3532396"/>
              <a:ext cx="639893" cy="5904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687E479F-A473-4490-90F0-1DADCF9D1758}"/>
                </a:ext>
              </a:extLst>
            </p:cNvPr>
            <p:cNvCxnSpPr>
              <a:cxnSpLocks/>
            </p:cNvCxnSpPr>
            <p:nvPr/>
          </p:nvCxnSpPr>
          <p:spPr>
            <a:xfrm flipH="1">
              <a:off x="4381805" y="1652122"/>
              <a:ext cx="1811752" cy="21761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9CA1C2DB-E826-40E0-B66F-955A9C485D09}"/>
                </a:ext>
              </a:extLst>
            </p:cNvPr>
            <p:cNvSpPr/>
            <p:nvPr/>
          </p:nvSpPr>
          <p:spPr>
            <a:xfrm>
              <a:off x="4434115" y="3812643"/>
              <a:ext cx="3505200" cy="637416"/>
            </a:xfrm>
            <a:custGeom>
              <a:avLst/>
              <a:gdLst>
                <a:gd name="connsiteX0" fmla="*/ 3505200 w 3505200"/>
                <a:gd name="connsiteY0" fmla="*/ 0 h 637416"/>
                <a:gd name="connsiteX1" fmla="*/ 1759527 w 3505200"/>
                <a:gd name="connsiteY1" fmla="*/ 637309 h 637416"/>
                <a:gd name="connsiteX2" fmla="*/ 0 w 3505200"/>
                <a:gd name="connsiteY2" fmla="*/ 55418 h 637416"/>
                <a:gd name="connsiteX3" fmla="*/ 0 w 3505200"/>
                <a:gd name="connsiteY3" fmla="*/ 55418 h 637416"/>
              </a:gdLst>
              <a:ahLst/>
              <a:cxnLst>
                <a:cxn ang="0">
                  <a:pos x="connsiteX0" y="connsiteY0"/>
                </a:cxn>
                <a:cxn ang="0">
                  <a:pos x="connsiteX1" y="connsiteY1"/>
                </a:cxn>
                <a:cxn ang="0">
                  <a:pos x="connsiteX2" y="connsiteY2"/>
                </a:cxn>
                <a:cxn ang="0">
                  <a:pos x="connsiteX3" y="connsiteY3"/>
                </a:cxn>
              </a:cxnLst>
              <a:rect l="l" t="t" r="r" b="b"/>
              <a:pathLst>
                <a:path w="3505200" h="637416">
                  <a:moveTo>
                    <a:pt x="3505200" y="0"/>
                  </a:moveTo>
                  <a:cubicBezTo>
                    <a:pt x="2924463" y="314036"/>
                    <a:pt x="2343727" y="628073"/>
                    <a:pt x="1759527" y="637309"/>
                  </a:cubicBezTo>
                  <a:cubicBezTo>
                    <a:pt x="1175327" y="646545"/>
                    <a:pt x="0" y="55418"/>
                    <a:pt x="0" y="55418"/>
                  </a:cubicBezTo>
                  <a:lnTo>
                    <a:pt x="0" y="55418"/>
                  </a:lnTo>
                </a:path>
              </a:pathLst>
            </a:custGeom>
            <a:noFill/>
            <a:ln w="38100">
              <a:solidFill>
                <a:srgbClr val="00B050"/>
              </a:solidFill>
              <a:prstDash val="sysDot"/>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FA831181-F132-4E27-92BF-F9A60673AFAE}"/>
              </a:ext>
            </a:extLst>
          </p:cNvPr>
          <p:cNvSpPr txBox="1"/>
          <p:nvPr/>
        </p:nvSpPr>
        <p:spPr>
          <a:xfrm>
            <a:off x="8490857" y="3823473"/>
            <a:ext cx="2496457" cy="1200329"/>
          </a:xfrm>
          <a:prstGeom prst="rect">
            <a:avLst/>
          </a:prstGeom>
          <a:noFill/>
        </p:spPr>
        <p:txBody>
          <a:bodyPr wrap="square" rtlCol="0">
            <a:spAutoFit/>
          </a:bodyPr>
          <a:lstStyle/>
          <a:p>
            <a:r>
              <a:rPr lang="en-US" sz="2400" dirty="0"/>
              <a:t>The bob accelerates as it swings downward.</a:t>
            </a:r>
          </a:p>
        </p:txBody>
      </p:sp>
      <p:sp>
        <p:nvSpPr>
          <p:cNvPr id="30" name="TextBox 29">
            <a:extLst>
              <a:ext uri="{FF2B5EF4-FFF2-40B4-BE49-F238E27FC236}">
                <a16:creationId xmlns:a16="http://schemas.microsoft.com/office/drawing/2014/main" id="{3DC3E367-F401-46CD-89C7-569D82795B6C}"/>
              </a:ext>
            </a:extLst>
          </p:cNvPr>
          <p:cNvSpPr txBox="1"/>
          <p:nvPr/>
        </p:nvSpPr>
        <p:spPr>
          <a:xfrm>
            <a:off x="1795426" y="3686309"/>
            <a:ext cx="2525706" cy="1200329"/>
          </a:xfrm>
          <a:prstGeom prst="rect">
            <a:avLst/>
          </a:prstGeom>
          <a:noFill/>
        </p:spPr>
        <p:txBody>
          <a:bodyPr wrap="square" rtlCol="0">
            <a:spAutoFit/>
          </a:bodyPr>
          <a:lstStyle/>
          <a:p>
            <a:r>
              <a:rPr lang="en-US" sz="2400" dirty="0"/>
              <a:t>The bob decelerates as it swings upward.</a:t>
            </a:r>
          </a:p>
        </p:txBody>
      </p:sp>
      <p:sp>
        <p:nvSpPr>
          <p:cNvPr id="31" name="TextBox 30">
            <a:extLst>
              <a:ext uri="{FF2B5EF4-FFF2-40B4-BE49-F238E27FC236}">
                <a16:creationId xmlns:a16="http://schemas.microsoft.com/office/drawing/2014/main" id="{55115E3D-798F-42C1-B76E-5B05E0FA89E4}"/>
              </a:ext>
            </a:extLst>
          </p:cNvPr>
          <p:cNvSpPr txBox="1"/>
          <p:nvPr/>
        </p:nvSpPr>
        <p:spPr>
          <a:xfrm>
            <a:off x="4526121" y="4761190"/>
            <a:ext cx="3587366" cy="1569660"/>
          </a:xfrm>
          <a:prstGeom prst="rect">
            <a:avLst/>
          </a:prstGeom>
          <a:noFill/>
        </p:spPr>
        <p:txBody>
          <a:bodyPr wrap="square" rtlCol="0">
            <a:spAutoFit/>
          </a:bodyPr>
          <a:lstStyle/>
          <a:p>
            <a:r>
              <a:rPr lang="en-US" sz="2400" dirty="0"/>
              <a:t>The bob has no acceleration/deceleration for a brief moment at the bottom of the swing.</a:t>
            </a:r>
          </a:p>
        </p:txBody>
      </p:sp>
    </p:spTree>
    <p:extLst>
      <p:ext uri="{BB962C8B-B14F-4D97-AF65-F5344CB8AC3E}">
        <p14:creationId xmlns:p14="http://schemas.microsoft.com/office/powerpoint/2010/main" val="46960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0"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TotalTime>
  <Words>1322</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Motion Simple Pendulum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Pendulum Motion</dc:title>
  <dc:creator>Philip Eberspeaker</dc:creator>
  <cp:lastModifiedBy>Philip Eberspeaker</cp:lastModifiedBy>
  <cp:revision>41</cp:revision>
  <dcterms:created xsi:type="dcterms:W3CDTF">2018-09-18T23:03:37Z</dcterms:created>
  <dcterms:modified xsi:type="dcterms:W3CDTF">2018-09-21T04:47:13Z</dcterms:modified>
</cp:coreProperties>
</file>